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2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71" r:id="rId10"/>
    <p:sldId id="272" r:id="rId11"/>
    <p:sldId id="264" r:id="rId12"/>
    <p:sldId id="265" r:id="rId13"/>
    <p:sldId id="266" r:id="rId14"/>
    <p:sldId id="267" r:id="rId15"/>
    <p:sldId id="268" r:id="rId16"/>
    <p:sldId id="269" r:id="rId17"/>
    <p:sldId id="273" r:id="rId18"/>
    <p:sldId id="270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9" d="100"/>
          <a:sy n="69" d="100"/>
        </p:scale>
        <p:origin x="42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CDDF7-AC73-46C4-9B41-6ED96A828B10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0897-778B-4E75-B442-7C3D3593F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625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CDDF7-AC73-46C4-9B41-6ED96A828B10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0897-778B-4E75-B442-7C3D3593F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969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CDDF7-AC73-46C4-9B41-6ED96A828B10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0897-778B-4E75-B442-7C3D3593F98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886535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CDDF7-AC73-46C4-9B41-6ED96A828B10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0897-778B-4E75-B442-7C3D3593F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9175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CDDF7-AC73-46C4-9B41-6ED96A828B10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0897-778B-4E75-B442-7C3D3593F98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15592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CDDF7-AC73-46C4-9B41-6ED96A828B10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0897-778B-4E75-B442-7C3D3593F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1056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CDDF7-AC73-46C4-9B41-6ED96A828B10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0897-778B-4E75-B442-7C3D3593F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2143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CDDF7-AC73-46C4-9B41-6ED96A828B10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0897-778B-4E75-B442-7C3D3593F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198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CDDF7-AC73-46C4-9B41-6ED96A828B10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0897-778B-4E75-B442-7C3D3593F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935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CDDF7-AC73-46C4-9B41-6ED96A828B10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0897-778B-4E75-B442-7C3D3593F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325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CDDF7-AC73-46C4-9B41-6ED96A828B10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0897-778B-4E75-B442-7C3D3593F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941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CDDF7-AC73-46C4-9B41-6ED96A828B10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0897-778B-4E75-B442-7C3D3593F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020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CDDF7-AC73-46C4-9B41-6ED96A828B10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0897-778B-4E75-B442-7C3D3593F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220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CDDF7-AC73-46C4-9B41-6ED96A828B10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0897-778B-4E75-B442-7C3D3593F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225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CDDF7-AC73-46C4-9B41-6ED96A828B10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0897-778B-4E75-B442-7C3D3593F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836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0897-778B-4E75-B442-7C3D3593F98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CDDF7-AC73-46C4-9B41-6ED96A828B10}" type="datetimeFigureOut">
              <a:rPr lang="en-US" smtClean="0"/>
              <a:t>12/3/2025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661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CDDF7-AC73-46C4-9B41-6ED96A828B10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CAA0897-778B-4E75-B442-7C3D3593F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842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3" r:id="rId1"/>
    <p:sldLayoutId id="2147483904" r:id="rId2"/>
    <p:sldLayoutId id="2147483905" r:id="rId3"/>
    <p:sldLayoutId id="2147483906" r:id="rId4"/>
    <p:sldLayoutId id="2147483907" r:id="rId5"/>
    <p:sldLayoutId id="2147483908" r:id="rId6"/>
    <p:sldLayoutId id="2147483909" r:id="rId7"/>
    <p:sldLayoutId id="2147483910" r:id="rId8"/>
    <p:sldLayoutId id="2147483911" r:id="rId9"/>
    <p:sldLayoutId id="2147483912" r:id="rId10"/>
    <p:sldLayoutId id="2147483913" r:id="rId11"/>
    <p:sldLayoutId id="2147483914" r:id="rId12"/>
    <p:sldLayoutId id="2147483915" r:id="rId13"/>
    <p:sldLayoutId id="2147483916" r:id="rId14"/>
    <p:sldLayoutId id="2147483917" r:id="rId15"/>
    <p:sldLayoutId id="214748391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ooyeshomid.ir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A24716B-AC45-491D-ADC8-872A094BA0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79228" y="599091"/>
            <a:ext cx="3184634" cy="630619"/>
          </a:xfrm>
        </p:spPr>
        <p:txBody>
          <a:bodyPr/>
          <a:lstStyle/>
          <a:p>
            <a:pPr algn="just" rtl="1"/>
            <a:r>
              <a:rPr lang="fa-IR" sz="3200" b="1" dirty="0">
                <a:solidFill>
                  <a:srgbClr val="FF0000"/>
                </a:solidFill>
                <a:cs typeface="B Nazanin" panose="00000400000000000000" pitchFamily="2" charset="-78"/>
              </a:rPr>
              <a:t>مراکز درمان ناباروری </a:t>
            </a:r>
            <a:endParaRPr lang="en-US" sz="3200" b="1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BD478C0-8300-4FE0-93D0-D46AF0AD7A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0978" y="1891862"/>
            <a:ext cx="8923283" cy="3531475"/>
          </a:xfrm>
        </p:spPr>
        <p:txBody>
          <a:bodyPr>
            <a:normAutofit/>
          </a:bodyPr>
          <a:lstStyle/>
          <a:p>
            <a:pPr algn="just" rtl="1"/>
            <a:r>
              <a:rPr lang="fa-IR" sz="2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  </a:t>
            </a:r>
            <a:r>
              <a:rPr lang="fa-IR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بیمارستان حضرت زینب (س) (دولتی ) سطح دو و سطح سه </a:t>
            </a:r>
          </a:p>
          <a:p>
            <a:pPr algn="just" rtl="1"/>
            <a:endParaRPr lang="fa-IR" sz="22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algn="just" rtl="1"/>
            <a:r>
              <a:rPr lang="fa-IR" sz="2200" b="1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در حال حاضر مستقر در بیمارستان مادر و کودک غدیر می باشد .</a:t>
            </a:r>
          </a:p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2200" b="1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آدرس : شیراز ، فلکه خاتون              تلفن :   19 - 37266811     داخلی :  321</a:t>
            </a:r>
          </a:p>
          <a:p>
            <a:pPr algn="just" rtl="1">
              <a:lnSpc>
                <a:spcPct val="107000"/>
              </a:lnSpc>
              <a:spcAft>
                <a:spcPts val="800"/>
              </a:spcAft>
            </a:pPr>
            <a:endParaRPr lang="fa-IR" sz="4200" dirty="0"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017533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82C88E0-346D-4042-A167-57F9B41E9E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614855"/>
            <a:ext cx="7510809" cy="4532878"/>
          </a:xfrm>
        </p:spPr>
        <p:txBody>
          <a:bodyPr/>
          <a:lstStyle/>
          <a:p>
            <a:pPr algn="just" rtl="1"/>
            <a:r>
              <a:rPr lang="fa-IR" b="1" dirty="0">
                <a:solidFill>
                  <a:srgbClr val="FF0000"/>
                </a:solidFill>
                <a:cs typeface="B Nazanin" panose="00000400000000000000" pitchFamily="2" charset="-78"/>
              </a:rPr>
              <a:t>شرایط جهت دریافت خدمات طرح رویش :</a:t>
            </a:r>
          </a:p>
          <a:p>
            <a:pPr algn="just" rtl="1"/>
            <a:endParaRPr lang="fa-IR" dirty="0"/>
          </a:p>
          <a:p>
            <a:pPr algn="just" rtl="1"/>
            <a:r>
              <a:rPr lang="fa-IR" b="1" dirty="0">
                <a:solidFill>
                  <a:schemeClr val="tx1"/>
                </a:solidFill>
              </a:rPr>
              <a:t>1-</a:t>
            </a:r>
            <a:r>
              <a:rPr lang="fa-IR" dirty="0"/>
              <a:t> </a:t>
            </a:r>
            <a:r>
              <a:rPr lang="fa-IR" b="1" dirty="0">
                <a:solidFill>
                  <a:schemeClr val="tx1"/>
                </a:solidFill>
                <a:cs typeface="B Nazanin" panose="00000400000000000000" pitchFamily="2" charset="-78"/>
              </a:rPr>
              <a:t>بیمه پایه زوجین ،نیروهای مسلح نباشد .</a:t>
            </a:r>
          </a:p>
          <a:p>
            <a:pPr algn="just" rtl="1"/>
            <a:endParaRPr lang="fa-IR" b="1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/>
            <a:r>
              <a:rPr lang="fa-IR" b="1" dirty="0">
                <a:solidFill>
                  <a:schemeClr val="tx1"/>
                </a:solidFill>
                <a:cs typeface="B Nazanin" panose="00000400000000000000" pitchFamily="2" charset="-78"/>
              </a:rPr>
              <a:t>2- متقاضی رحم اجاره ای و تخمک اهدایی نباشند . </a:t>
            </a:r>
          </a:p>
          <a:p>
            <a:pPr algn="just" rtl="1"/>
            <a:endParaRPr lang="fa-IR" b="1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/>
            <a:r>
              <a:rPr lang="fa-IR" b="1" dirty="0">
                <a:solidFill>
                  <a:schemeClr val="tx1"/>
                </a:solidFill>
                <a:cs typeface="B Nazanin" panose="00000400000000000000" pitchFamily="2" charset="-78"/>
              </a:rPr>
              <a:t>3- حداکثر یک فرزند یا بی فرزند باشند .</a:t>
            </a:r>
          </a:p>
          <a:p>
            <a:pPr algn="just" rtl="1"/>
            <a:endParaRPr lang="fa-IR" b="1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/>
            <a:r>
              <a:rPr lang="fa-IR" b="1" dirty="0">
                <a:solidFill>
                  <a:schemeClr val="tx1"/>
                </a:solidFill>
                <a:cs typeface="B Nazanin" panose="00000400000000000000" pitchFamily="2" charset="-78"/>
              </a:rPr>
              <a:t>4- تا  سن زیر 49 سال باشند. </a:t>
            </a:r>
            <a:endParaRPr lang="en-US" b="1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969360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450209DC-277D-478C-8ACD-7CF1758AC0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4440" y="231610"/>
            <a:ext cx="4571329" cy="6321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12427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C265C45-2582-436A-A960-076023F270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378372"/>
            <a:ext cx="6864423" cy="756745"/>
          </a:xfrm>
        </p:spPr>
        <p:txBody>
          <a:bodyPr/>
          <a:lstStyle/>
          <a:p>
            <a:pPr algn="just" rtl="1"/>
            <a:r>
              <a:rPr lang="fa-IR" sz="3200" b="1" dirty="0">
                <a:solidFill>
                  <a:srgbClr val="FF0000"/>
                </a:solidFill>
                <a:cs typeface="B Nazanin" panose="00000400000000000000" pitchFamily="2" charset="-78"/>
              </a:rPr>
              <a:t>روش های کمک باروری </a:t>
            </a:r>
            <a:r>
              <a:rPr lang="fa-IR" sz="3200" dirty="0">
                <a:solidFill>
                  <a:srgbClr val="FF0000"/>
                </a:solidFill>
                <a:cs typeface="B Nazanin" panose="00000400000000000000" pitchFamily="2" charset="-78"/>
              </a:rPr>
              <a:t>= </a:t>
            </a:r>
            <a:r>
              <a:rPr lang="en-US" sz="3200" b="1" dirty="0">
                <a:solidFill>
                  <a:srgbClr val="FF0000"/>
                </a:solidFill>
                <a:cs typeface="B Nazanin" panose="00000400000000000000" pitchFamily="2" charset="-78"/>
              </a:rPr>
              <a:t>ART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16D66DE-14B9-4F04-B0B5-DD97C0E1DF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2966" y="1466193"/>
            <a:ext cx="9096703" cy="4587766"/>
          </a:xfrm>
        </p:spPr>
        <p:txBody>
          <a:bodyPr>
            <a:normAutofit/>
          </a:bodyPr>
          <a:lstStyle/>
          <a:p>
            <a:r>
              <a:rPr lang="fa-IR" b="1" dirty="0">
                <a:solidFill>
                  <a:schemeClr val="tx1"/>
                </a:solidFill>
                <a:cs typeface="B Nazanin" panose="00000400000000000000" pitchFamily="2" charset="-78"/>
              </a:rPr>
              <a:t>تمام روش های دستکاری تخمک . اسپرم یا جنین در شرایط آزمایشگاهی به منظور ایجاد بارداری</a:t>
            </a:r>
          </a:p>
          <a:p>
            <a:endParaRPr lang="fa-IR" dirty="0">
              <a:cs typeface="B Nazanin" panose="00000400000000000000" pitchFamily="2" charset="-78"/>
            </a:endParaRPr>
          </a:p>
          <a:p>
            <a:r>
              <a:rPr lang="fa-IR" b="1" dirty="0">
                <a:solidFill>
                  <a:schemeClr val="tx1"/>
                </a:solidFill>
                <a:cs typeface="B Nazanin" panose="00000400000000000000" pitchFamily="2" charset="-78"/>
              </a:rPr>
              <a:t>انجام این روش ها در سطح دو </a:t>
            </a:r>
            <a:r>
              <a:rPr lang="fa-IR" b="1" dirty="0">
                <a:solidFill>
                  <a:srgbClr val="FF0000"/>
                </a:solidFill>
                <a:cs typeface="B Nazanin" panose="00000400000000000000" pitchFamily="2" charset="-78"/>
              </a:rPr>
              <a:t>ممنوع </a:t>
            </a:r>
            <a:r>
              <a:rPr lang="fa-IR" b="1" dirty="0">
                <a:solidFill>
                  <a:schemeClr val="tx1"/>
                </a:solidFill>
                <a:cs typeface="B Nazanin" panose="00000400000000000000" pitchFamily="2" charset="-78"/>
              </a:rPr>
              <a:t>است </a:t>
            </a:r>
            <a:r>
              <a:rPr lang="fa-IR" dirty="0">
                <a:cs typeface="B Nazanin" panose="00000400000000000000" pitchFamily="2" charset="-78"/>
              </a:rPr>
              <a:t>.</a:t>
            </a:r>
          </a:p>
          <a:p>
            <a:pPr algn="just" rtl="1"/>
            <a:r>
              <a:rPr lang="fa-IR" dirty="0">
                <a:cs typeface="B Nazanin" panose="00000400000000000000" pitchFamily="2" charset="-78"/>
              </a:rPr>
              <a:t>  </a:t>
            </a:r>
            <a:r>
              <a:rPr lang="en-US" dirty="0">
                <a:cs typeface="B Nazanin" panose="00000400000000000000" pitchFamily="2" charset="-78"/>
              </a:rPr>
              <a:t> </a:t>
            </a:r>
            <a:r>
              <a:rPr lang="en-US" b="1" dirty="0">
                <a:solidFill>
                  <a:srgbClr val="FF0000"/>
                </a:solidFill>
                <a:cs typeface="B Nazanin" panose="00000400000000000000" pitchFamily="2" charset="-78"/>
              </a:rPr>
              <a:t> ART</a:t>
            </a:r>
            <a:r>
              <a:rPr lang="fa-IR" b="1" dirty="0">
                <a:solidFill>
                  <a:srgbClr val="FF0000"/>
                </a:solidFill>
                <a:cs typeface="B Nazanin" panose="00000400000000000000" pitchFamily="2" charset="-78"/>
              </a:rPr>
              <a:t>شامل </a:t>
            </a:r>
            <a:r>
              <a:rPr lang="en-US" b="1" dirty="0">
                <a:solidFill>
                  <a:srgbClr val="FF0000"/>
                </a:solidFill>
                <a:cs typeface="B Nazanin" panose="00000400000000000000" pitchFamily="2" charset="-78"/>
              </a:rPr>
              <a:t>:</a:t>
            </a:r>
            <a:r>
              <a:rPr lang="fa-IR" b="1" dirty="0">
                <a:solidFill>
                  <a:srgbClr val="FF0000"/>
                </a:solidFill>
                <a:cs typeface="B Nazanin" panose="00000400000000000000" pitchFamily="2" charset="-78"/>
              </a:rPr>
              <a:t> </a:t>
            </a:r>
            <a:endParaRPr lang="en-US" b="1" dirty="0">
              <a:solidFill>
                <a:srgbClr val="FF0000"/>
              </a:solidFill>
              <a:cs typeface="B Nazanin" panose="00000400000000000000" pitchFamily="2" charset="-78"/>
            </a:endParaRPr>
          </a:p>
          <a:p>
            <a:pPr algn="just" rtl="1"/>
            <a:r>
              <a:rPr lang="fa-IR" sz="2400" dirty="0">
                <a:cs typeface="B Nazanin" panose="00000400000000000000" pitchFamily="2" charset="-78"/>
              </a:rPr>
              <a:t> </a:t>
            </a:r>
            <a:r>
              <a:rPr lang="en-US" sz="2400" b="1" dirty="0">
                <a:solidFill>
                  <a:schemeClr val="tx1"/>
                </a:solidFill>
                <a:cs typeface="B Nazanin" panose="00000400000000000000" pitchFamily="2" charset="-78"/>
              </a:rPr>
              <a:t>*</a:t>
            </a:r>
            <a:r>
              <a:rPr lang="fa-IR" sz="2400" b="1" dirty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fa-IR" sz="2000" b="1" dirty="0">
                <a:solidFill>
                  <a:schemeClr val="tx1"/>
                </a:solidFill>
                <a:cs typeface="B Nazanin" panose="00000400000000000000" pitchFamily="2" charset="-78"/>
              </a:rPr>
              <a:t>لقاح  داخل آزمایشگاهی و انتقال جنین </a:t>
            </a:r>
            <a:r>
              <a:rPr lang="fa-IR" sz="2400" b="1" dirty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en-US" sz="2400" b="1" dirty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fa-IR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(</a:t>
            </a:r>
            <a:r>
              <a:rPr lang="en-US" sz="2400" b="1" dirty="0">
                <a:solidFill>
                  <a:schemeClr val="tx1"/>
                </a:solidFill>
                <a:cs typeface="B Nazanin" panose="00000400000000000000" pitchFamily="2" charset="-78"/>
              </a:rPr>
              <a:t>( IVF</a:t>
            </a:r>
          </a:p>
          <a:p>
            <a:pPr algn="just" rtl="1"/>
            <a:r>
              <a:rPr lang="en-US" sz="2000" b="1" dirty="0">
                <a:solidFill>
                  <a:schemeClr val="tx1"/>
                </a:solidFill>
                <a:cs typeface="B Nazanin" panose="00000400000000000000" pitchFamily="2" charset="-78"/>
              </a:rPr>
              <a:t>* </a:t>
            </a:r>
            <a:r>
              <a:rPr lang="fa-IR" sz="2000" b="1" dirty="0">
                <a:solidFill>
                  <a:schemeClr val="tx1"/>
                </a:solidFill>
                <a:cs typeface="B Nazanin" panose="00000400000000000000" pitchFamily="2" charset="-78"/>
              </a:rPr>
              <a:t> تزریق داخل سیتوپلاسمی اسپرم</a:t>
            </a:r>
            <a:r>
              <a:rPr lang="en-US" sz="2000" b="1" dirty="0">
                <a:solidFill>
                  <a:schemeClr val="tx1"/>
                </a:solidFill>
                <a:cs typeface="B Nazanin" panose="00000400000000000000" pitchFamily="2" charset="-78"/>
              </a:rPr>
              <a:t>    </a:t>
            </a:r>
            <a:r>
              <a:rPr lang="fa-IR" sz="2000" b="1" dirty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en-US" sz="2400" b="1" dirty="0">
                <a:solidFill>
                  <a:schemeClr val="tx1"/>
                </a:solidFill>
                <a:cs typeface="B Nazanin" panose="00000400000000000000" pitchFamily="2" charset="-78"/>
              </a:rPr>
              <a:t>(ICSI)    </a:t>
            </a:r>
          </a:p>
          <a:p>
            <a:pPr marL="342900" indent="-342900" algn="just" rtl="1">
              <a:buFont typeface="Arial" panose="020B0604020202020204" pitchFamily="34" charset="0"/>
              <a:buChar char="•"/>
            </a:pPr>
            <a:r>
              <a:rPr lang="fa-IR" sz="2000" b="1" dirty="0">
                <a:solidFill>
                  <a:schemeClr val="tx1"/>
                </a:solidFill>
                <a:cs typeface="B Nazanin" panose="00000400000000000000" pitchFamily="2" charset="-78"/>
              </a:rPr>
              <a:t>انتقال  گامت به داخل لوله فالوپ</a:t>
            </a:r>
            <a:r>
              <a:rPr lang="en-US" sz="2000" b="1" dirty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fa-IR" sz="2000" b="1" dirty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en-US" sz="2000" b="1" dirty="0">
                <a:solidFill>
                  <a:schemeClr val="tx1"/>
                </a:solidFill>
                <a:cs typeface="B Nazanin" panose="00000400000000000000" pitchFamily="2" charset="-78"/>
              </a:rPr>
              <a:t>  </a:t>
            </a:r>
            <a:r>
              <a:rPr lang="en-US" sz="2400" b="1" dirty="0">
                <a:solidFill>
                  <a:schemeClr val="tx1"/>
                </a:solidFill>
                <a:cs typeface="B Nazanin" panose="00000400000000000000" pitchFamily="2" charset="-78"/>
              </a:rPr>
              <a:t>( GIFT)      </a:t>
            </a:r>
            <a:endParaRPr lang="fa-IR" sz="2400" b="1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marL="342900" indent="-342900" algn="just" rtl="1">
              <a:buFont typeface="Arial" panose="020B0604020202020204" pitchFamily="34" charset="0"/>
              <a:buChar char="•"/>
            </a:pPr>
            <a:r>
              <a:rPr lang="fa-IR" sz="2000" b="1" dirty="0">
                <a:solidFill>
                  <a:schemeClr val="tx1"/>
                </a:solidFill>
                <a:cs typeface="B Nazanin" panose="00000400000000000000" pitchFamily="2" charset="-78"/>
              </a:rPr>
              <a:t>* انتقال زیگوت به داخل لوله فالوپ </a:t>
            </a:r>
            <a:r>
              <a:rPr lang="en-US" sz="2000" b="1" dirty="0">
                <a:solidFill>
                  <a:schemeClr val="tx1"/>
                </a:solidFill>
                <a:cs typeface="B Nazanin" panose="00000400000000000000" pitchFamily="2" charset="-78"/>
              </a:rPr>
              <a:t>  </a:t>
            </a:r>
            <a:r>
              <a:rPr lang="en-US" sz="2400" b="1" dirty="0">
                <a:solidFill>
                  <a:schemeClr val="tx1"/>
                </a:solidFill>
                <a:cs typeface="B Nazanin" panose="00000400000000000000" pitchFamily="2" charset="-78"/>
              </a:rPr>
              <a:t>(ZIFT)    </a:t>
            </a:r>
          </a:p>
          <a:p>
            <a:pPr algn="just" rtl="1"/>
            <a:r>
              <a:rPr lang="fa-IR" sz="2400" b="1" dirty="0">
                <a:solidFill>
                  <a:schemeClr val="tx1"/>
                </a:solidFill>
                <a:cs typeface="B Nazanin" panose="00000400000000000000" pitchFamily="2" charset="-78"/>
              </a:rPr>
              <a:t>* </a:t>
            </a:r>
            <a:r>
              <a:rPr lang="fa-IR" sz="2000" b="1" dirty="0">
                <a:solidFill>
                  <a:schemeClr val="tx1"/>
                </a:solidFill>
                <a:cs typeface="B Nazanin" panose="00000400000000000000" pitchFamily="2" charset="-78"/>
              </a:rPr>
              <a:t>فریز (انجماد) گامت و جنین </a:t>
            </a:r>
          </a:p>
          <a:p>
            <a:pPr algn="just" rtl="1"/>
            <a:r>
              <a:rPr lang="fa-IR" sz="2000" b="1" dirty="0">
                <a:solidFill>
                  <a:schemeClr val="tx1"/>
                </a:solidFill>
                <a:cs typeface="B Nazanin" panose="00000400000000000000" pitchFamily="2" charset="-78"/>
              </a:rPr>
              <a:t>* اهدای شخص ثالث (اهدای گامت / جنین /بارداری با رحم جایگزین )</a:t>
            </a:r>
            <a:endParaRPr lang="en-US" sz="2000" b="1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068171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12059BE-6E2F-4ACA-9315-70E184147D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8" y="299545"/>
            <a:ext cx="6154973" cy="567558"/>
          </a:xfrm>
        </p:spPr>
        <p:txBody>
          <a:bodyPr/>
          <a:lstStyle/>
          <a:p>
            <a:pPr algn="just" rtl="1"/>
            <a:r>
              <a:rPr lang="fa-IR" sz="2400" b="1" dirty="0">
                <a:solidFill>
                  <a:srgbClr val="FF0000"/>
                </a:solidFill>
                <a:cs typeface="B Nazanin" panose="00000400000000000000" pitchFamily="2" charset="-78"/>
              </a:rPr>
              <a:t>درمان های ناباروری  قابل ارائه در سه سطح </a:t>
            </a:r>
            <a:endParaRPr lang="en-US" sz="2400" b="1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534D689-C17C-4513-862C-D2AABD6EEC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6484" y="1119352"/>
            <a:ext cx="9412013" cy="5060731"/>
          </a:xfrm>
        </p:spPr>
        <p:txBody>
          <a:bodyPr>
            <a:normAutofit/>
          </a:bodyPr>
          <a:lstStyle/>
          <a:p>
            <a:pPr algn="just" rtl="1"/>
            <a:endParaRPr lang="en-US" sz="2000" b="1" dirty="0">
              <a:solidFill>
                <a:srgbClr val="FF0000"/>
              </a:solidFill>
              <a:cs typeface="B Nazanin" panose="00000400000000000000" pitchFamily="2" charset="-78"/>
            </a:endParaRPr>
          </a:p>
          <a:p>
            <a:pPr algn="just" rtl="1"/>
            <a:r>
              <a:rPr lang="fa-IR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سطح یک :  </a:t>
            </a:r>
            <a:r>
              <a:rPr lang="fa-IR" sz="2000" b="1" dirty="0">
                <a:solidFill>
                  <a:schemeClr val="tx1"/>
                </a:solidFill>
                <a:cs typeface="B Nazanin" panose="00000400000000000000" pitchFamily="2" charset="-78"/>
              </a:rPr>
              <a:t>درمان</a:t>
            </a:r>
            <a:r>
              <a:rPr lang="fa-IR" sz="2000" b="1" dirty="0">
                <a:cs typeface="B Nazanin" panose="00000400000000000000" pitchFamily="2" charset="-78"/>
              </a:rPr>
              <a:t> </a:t>
            </a:r>
            <a:r>
              <a:rPr lang="fa-IR" sz="2000" b="1" dirty="0">
                <a:solidFill>
                  <a:schemeClr val="tx1"/>
                </a:solidFill>
                <a:cs typeface="B Nazanin" panose="00000400000000000000" pitchFamily="2" charset="-78"/>
              </a:rPr>
              <a:t>اختلالات تیروئید / عفونت تناسلی </a:t>
            </a:r>
            <a:endParaRPr lang="en-US" sz="2000" b="1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/>
            <a:endParaRPr lang="fa-IR" sz="2000" b="1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/>
            <a:r>
              <a:rPr lang="fa-IR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سطح دو : </a:t>
            </a:r>
            <a:r>
              <a:rPr lang="fa-IR" sz="2000" b="1" dirty="0">
                <a:solidFill>
                  <a:schemeClr val="tx1"/>
                </a:solidFill>
                <a:cs typeface="B Nazanin" panose="00000400000000000000" pitchFamily="2" charset="-78"/>
              </a:rPr>
              <a:t>شروع سیکل تحریک تخمکگذاری </a:t>
            </a:r>
            <a:r>
              <a:rPr lang="fa-IR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(</a:t>
            </a:r>
            <a:r>
              <a:rPr lang="en-US" sz="2000" dirty="0">
                <a:solidFill>
                  <a:schemeClr val="tx1"/>
                </a:solidFill>
                <a:cs typeface="B Nazanin" panose="00000400000000000000" pitchFamily="2" charset="-78"/>
              </a:rPr>
              <a:t>/</a:t>
            </a:r>
            <a:r>
              <a:rPr lang="en-US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(COH </a:t>
            </a:r>
            <a:r>
              <a:rPr lang="fa-IR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 </a:t>
            </a:r>
            <a:r>
              <a:rPr lang="fa-IR" sz="2000" b="1" dirty="0">
                <a:solidFill>
                  <a:schemeClr val="tx1"/>
                </a:solidFill>
                <a:cs typeface="B Nazanin" panose="00000400000000000000" pitchFamily="2" charset="-78"/>
              </a:rPr>
              <a:t>شروع سیکل </a:t>
            </a:r>
            <a:r>
              <a:rPr lang="en-US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IUI</a:t>
            </a:r>
            <a:r>
              <a:rPr lang="en-US" sz="2000" dirty="0">
                <a:cs typeface="B Nazanin" panose="00000400000000000000" pitchFamily="2" charset="-78"/>
              </a:rPr>
              <a:t> </a:t>
            </a:r>
            <a:r>
              <a:rPr lang="fa-IR" sz="2000" dirty="0">
                <a:cs typeface="B Nazanin" panose="00000400000000000000" pitchFamily="2" charset="-78"/>
              </a:rPr>
              <a:t> </a:t>
            </a:r>
            <a:r>
              <a:rPr lang="fa-IR" sz="2000" b="1" dirty="0">
                <a:solidFill>
                  <a:schemeClr val="tx1"/>
                </a:solidFill>
                <a:cs typeface="B Nazanin" panose="00000400000000000000" pitchFamily="2" charset="-78"/>
              </a:rPr>
              <a:t>/ درمان طبی سندرم</a:t>
            </a:r>
            <a:endParaRPr lang="en-US" sz="2000" b="1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/>
            <a:r>
              <a:rPr lang="fa-IR" sz="2000" b="1" dirty="0">
                <a:solidFill>
                  <a:schemeClr val="tx1"/>
                </a:solidFill>
                <a:cs typeface="B Nazanin" panose="00000400000000000000" pitchFamily="2" charset="-78"/>
              </a:rPr>
              <a:t>تخمدان پلی کیستیک </a:t>
            </a:r>
            <a:r>
              <a:rPr lang="fa-IR" sz="2400" dirty="0">
                <a:solidFill>
                  <a:srgbClr val="FF0000"/>
                </a:solidFill>
                <a:cs typeface="B Nazanin" panose="00000400000000000000" pitchFamily="2" charset="-78"/>
              </a:rPr>
              <a:t>(</a:t>
            </a:r>
            <a:r>
              <a:rPr lang="en-US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PCO</a:t>
            </a:r>
            <a:r>
              <a:rPr lang="fa-IR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 </a:t>
            </a:r>
            <a:r>
              <a:rPr lang="en-US" sz="2000" dirty="0">
                <a:solidFill>
                  <a:srgbClr val="FF0000"/>
                </a:solidFill>
                <a:cs typeface="B Nazanin" panose="00000400000000000000" pitchFamily="2" charset="-78"/>
              </a:rPr>
              <a:t>(</a:t>
            </a:r>
            <a:r>
              <a:rPr lang="fa-IR" sz="2000" dirty="0">
                <a:solidFill>
                  <a:srgbClr val="FF0000"/>
                </a:solidFill>
                <a:cs typeface="B Nazanin" panose="00000400000000000000" pitchFamily="2" charset="-78"/>
              </a:rPr>
              <a:t> / </a:t>
            </a:r>
            <a:r>
              <a:rPr lang="fa-IR" sz="2000" b="1" dirty="0">
                <a:solidFill>
                  <a:schemeClr val="tx1"/>
                </a:solidFill>
                <a:cs typeface="B Nazanin" panose="00000400000000000000" pitchFamily="2" charset="-78"/>
              </a:rPr>
              <a:t>درمان طبی ناباروری مردان/ جراحی واریکوسل/ اختلالات انسدادی مجرا </a:t>
            </a:r>
            <a:endParaRPr lang="en-US" sz="2000" b="1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/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/>
            <a:r>
              <a:rPr lang="fa-IR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سطح سه : </a:t>
            </a:r>
            <a:r>
              <a:rPr lang="fa-IR" sz="2000" b="1" dirty="0">
                <a:solidFill>
                  <a:schemeClr val="tx1"/>
                </a:solidFill>
                <a:cs typeface="B Nazanin" panose="00000400000000000000" pitchFamily="2" charset="-78"/>
              </a:rPr>
              <a:t>شروع سیکل تحریک تخمکگذاری </a:t>
            </a:r>
            <a:r>
              <a:rPr lang="fa-IR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(</a:t>
            </a:r>
            <a:r>
              <a:rPr lang="en-US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 (COH</a:t>
            </a:r>
            <a:r>
              <a:rPr lang="fa-IR" sz="2000" b="1" dirty="0">
                <a:solidFill>
                  <a:schemeClr val="tx1"/>
                </a:solidFill>
                <a:cs typeface="B Nazanin" panose="00000400000000000000" pitchFamily="2" charset="-78"/>
              </a:rPr>
              <a:t>/ </a:t>
            </a:r>
            <a:r>
              <a:rPr lang="fa-IR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 </a:t>
            </a:r>
            <a:r>
              <a:rPr lang="fa-IR" sz="2000" b="1" dirty="0">
                <a:solidFill>
                  <a:schemeClr val="tx1"/>
                </a:solidFill>
                <a:cs typeface="B Nazanin" panose="00000400000000000000" pitchFamily="2" charset="-78"/>
              </a:rPr>
              <a:t>شروع سیکل </a:t>
            </a:r>
            <a:r>
              <a:rPr lang="en-US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IUI</a:t>
            </a:r>
            <a:r>
              <a:rPr lang="fa-IR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 </a:t>
            </a:r>
            <a:r>
              <a:rPr lang="fa-IR" sz="2000" b="1" dirty="0">
                <a:solidFill>
                  <a:schemeClr val="tx1"/>
                </a:solidFill>
                <a:cs typeface="B Nazanin" panose="00000400000000000000" pitchFamily="2" charset="-78"/>
              </a:rPr>
              <a:t>/ شروع سیکل </a:t>
            </a:r>
            <a:r>
              <a:rPr lang="fa-IR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(</a:t>
            </a:r>
            <a:r>
              <a:rPr lang="en-US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IVF /ICSI</a:t>
            </a:r>
            <a:r>
              <a:rPr lang="fa-IR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 </a:t>
            </a:r>
            <a:r>
              <a:rPr lang="en-US" sz="2000" b="1" dirty="0">
                <a:solidFill>
                  <a:schemeClr val="tx1"/>
                </a:solidFill>
                <a:cs typeface="B Nazanin" panose="00000400000000000000" pitchFamily="2" charset="-78"/>
              </a:rPr>
              <a:t>/ </a:t>
            </a:r>
            <a:r>
              <a:rPr lang="en-US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(</a:t>
            </a:r>
            <a:r>
              <a:rPr lang="fa-IR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  </a:t>
            </a:r>
          </a:p>
          <a:p>
            <a:pPr algn="just" rtl="1"/>
            <a:r>
              <a:rPr lang="fa-IR" sz="2000" b="1" dirty="0">
                <a:solidFill>
                  <a:schemeClr val="tx1"/>
                </a:solidFill>
                <a:cs typeface="B Nazanin" panose="00000400000000000000" pitchFamily="2" charset="-78"/>
              </a:rPr>
              <a:t>عمل تخمک برداری </a:t>
            </a:r>
            <a:r>
              <a:rPr lang="fa-IR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(پانکچر)</a:t>
            </a:r>
            <a:r>
              <a:rPr lang="fa-IR" sz="2000" b="1" dirty="0">
                <a:solidFill>
                  <a:schemeClr val="tx1"/>
                </a:solidFill>
                <a:cs typeface="B Nazanin" panose="00000400000000000000" pitchFamily="2" charset="-78"/>
              </a:rPr>
              <a:t>/</a:t>
            </a:r>
            <a:r>
              <a:rPr lang="fa-IR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  </a:t>
            </a:r>
            <a:r>
              <a:rPr lang="fa-IR" sz="2000" b="1" dirty="0">
                <a:solidFill>
                  <a:schemeClr val="tx1"/>
                </a:solidFill>
                <a:cs typeface="B Nazanin" panose="00000400000000000000" pitchFamily="2" charset="-78"/>
              </a:rPr>
              <a:t>شروع سیکل انتقال جنین منجمد/ مدیریت اندومتریوز ( دارویی و جراحی ) / مشاوره  ودرمان بیماران نیازمند اهدای شخص ثالث / حفظ باروری در افراد مجرد یا متاهل دارای شرایط کاندید شیمی درمانی یا رادیو تراپی / درمان</a:t>
            </a:r>
            <a:r>
              <a:rPr lang="fa-IR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 </a:t>
            </a:r>
            <a:r>
              <a:rPr lang="en-US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 PCO </a:t>
            </a:r>
            <a:r>
              <a:rPr lang="fa-IR" sz="2000" b="1" dirty="0">
                <a:solidFill>
                  <a:schemeClr val="tx1"/>
                </a:solidFill>
                <a:cs typeface="B Nazanin" panose="00000400000000000000" pitchFamily="2" charset="-78"/>
              </a:rPr>
              <a:t>مقاوم  / میومکتومی / </a:t>
            </a:r>
            <a:r>
              <a:rPr lang="en-US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TESE </a:t>
            </a:r>
            <a:r>
              <a:rPr lang="en-US" sz="2000" b="1" dirty="0">
                <a:solidFill>
                  <a:schemeClr val="tx1"/>
                </a:solidFill>
                <a:cs typeface="B Nazanin" panose="00000400000000000000" pitchFamily="2" charset="-78"/>
              </a:rPr>
              <a:t>/</a:t>
            </a:r>
            <a:r>
              <a:rPr lang="en-US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 PESA</a:t>
            </a:r>
          </a:p>
        </p:txBody>
      </p:sp>
    </p:spTree>
    <p:extLst>
      <p:ext uri="{BB962C8B-B14F-4D97-AF65-F5344CB8AC3E}">
        <p14:creationId xmlns:p14="http://schemas.microsoft.com/office/powerpoint/2010/main" val="33196063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17D7FAD-A550-4608-9A1C-1D6A9F7161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9" y="299546"/>
            <a:ext cx="6076146" cy="394137"/>
          </a:xfrm>
        </p:spPr>
        <p:txBody>
          <a:bodyPr/>
          <a:lstStyle/>
          <a:p>
            <a:pPr algn="just" rtl="1"/>
            <a:r>
              <a:rPr lang="en-US" sz="2400" dirty="0">
                <a:solidFill>
                  <a:srgbClr val="FF0000"/>
                </a:solidFill>
                <a:cs typeface="B Nazanin" panose="00000400000000000000" pitchFamily="2" charset="-78"/>
              </a:rPr>
              <a:t>IUI = Intra Uterine Insemination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FC2B6F2-A810-47D0-800C-5C95DBEDC5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2869" y="977463"/>
            <a:ext cx="8749862" cy="4903074"/>
          </a:xfrm>
        </p:spPr>
        <p:txBody>
          <a:bodyPr/>
          <a:lstStyle/>
          <a:p>
            <a:pPr algn="just" rtl="1"/>
            <a:r>
              <a:rPr lang="fa-IR" b="1" dirty="0">
                <a:solidFill>
                  <a:schemeClr val="tx1"/>
                </a:solidFill>
                <a:cs typeface="B Nazanin" panose="00000400000000000000" pitchFamily="2" charset="-78"/>
              </a:rPr>
              <a:t>لقاح  داخل رحمی = تلقیح اسپرم داخل رحم </a:t>
            </a:r>
          </a:p>
          <a:p>
            <a:pPr algn="just" rtl="1"/>
            <a:endParaRPr lang="fa-IR" dirty="0">
              <a:cs typeface="B Nazanin" panose="00000400000000000000" pitchFamily="2" charset="-78"/>
            </a:endParaRPr>
          </a:p>
          <a:p>
            <a:pPr algn="just" rtl="1"/>
            <a:r>
              <a:rPr lang="fa-IR" b="1" dirty="0">
                <a:solidFill>
                  <a:schemeClr val="tx1"/>
                </a:solidFill>
                <a:cs typeface="B Nazanin" panose="00000400000000000000" pitchFamily="2" charset="-78"/>
              </a:rPr>
              <a:t>شستن اسپرم در آزمایشگاه ( کاهش طول عمر اسپرم(</a:t>
            </a:r>
            <a:r>
              <a:rPr lang="fa-IR" b="1" dirty="0">
                <a:solidFill>
                  <a:srgbClr val="FF0000"/>
                </a:solidFill>
                <a:cs typeface="B Nazanin" panose="00000400000000000000" pitchFamily="2" charset="-78"/>
              </a:rPr>
              <a:t>6تا 12 ساعت) </a:t>
            </a:r>
            <a:r>
              <a:rPr lang="fa-IR" b="1" dirty="0">
                <a:solidFill>
                  <a:schemeClr val="tx1"/>
                </a:solidFill>
                <a:cs typeface="B Nazanin" panose="00000400000000000000" pitchFamily="2" charset="-78"/>
              </a:rPr>
              <a:t>/ انتقال مستقیم به داخل رحم </a:t>
            </a:r>
          </a:p>
          <a:p>
            <a:pPr algn="just" rtl="1"/>
            <a:r>
              <a:rPr lang="fa-IR" b="1" dirty="0">
                <a:solidFill>
                  <a:schemeClr val="tx1"/>
                </a:solidFill>
                <a:cs typeface="B Nazanin" panose="00000400000000000000" pitchFamily="2" charset="-78"/>
              </a:rPr>
              <a:t>بهترین زمان </a:t>
            </a:r>
            <a:r>
              <a:rPr lang="en-US" b="1" dirty="0">
                <a:solidFill>
                  <a:schemeClr val="tx1"/>
                </a:solidFill>
                <a:cs typeface="B Nazanin" panose="00000400000000000000" pitchFamily="2" charset="-78"/>
              </a:rPr>
              <a:t>  IUI</a:t>
            </a:r>
            <a:r>
              <a:rPr lang="fa-IR" b="1" dirty="0">
                <a:solidFill>
                  <a:srgbClr val="FF0000"/>
                </a:solidFill>
                <a:cs typeface="B Nazanin" panose="00000400000000000000" pitchFamily="2" charset="-78"/>
              </a:rPr>
              <a:t>36 تا 38 ساعت </a:t>
            </a:r>
            <a:r>
              <a:rPr lang="fa-IR" b="1" dirty="0">
                <a:solidFill>
                  <a:schemeClr val="tx1"/>
                </a:solidFill>
                <a:cs typeface="B Nazanin" panose="00000400000000000000" pitchFamily="2" charset="-78"/>
              </a:rPr>
              <a:t>بعد از تزریق </a:t>
            </a:r>
            <a:r>
              <a:rPr lang="en-US" b="1" dirty="0">
                <a:solidFill>
                  <a:schemeClr val="tx1"/>
                </a:solidFill>
                <a:cs typeface="B Nazanin" panose="00000400000000000000" pitchFamily="2" charset="-78"/>
              </a:rPr>
              <a:t>HCG </a:t>
            </a:r>
            <a:r>
              <a:rPr lang="fa-IR" b="1" dirty="0">
                <a:solidFill>
                  <a:schemeClr val="tx1"/>
                </a:solidFill>
                <a:cs typeface="B Nazanin" panose="00000400000000000000" pitchFamily="2" charset="-78"/>
              </a:rPr>
              <a:t>  است</a:t>
            </a:r>
            <a:r>
              <a:rPr lang="fa-IR" dirty="0">
                <a:cs typeface="B Nazanin" panose="00000400000000000000" pitchFamily="2" charset="-78"/>
              </a:rPr>
              <a:t>.</a:t>
            </a:r>
            <a:r>
              <a:rPr lang="en-US" dirty="0">
                <a:cs typeface="B Nazanin" panose="00000400000000000000" pitchFamily="2" charset="-78"/>
              </a:rPr>
              <a:t> </a:t>
            </a:r>
            <a:endParaRPr lang="fa-IR" dirty="0">
              <a:cs typeface="B Nazanin" panose="00000400000000000000" pitchFamily="2" charset="-78"/>
            </a:endParaRPr>
          </a:p>
          <a:p>
            <a:pPr algn="just" rtl="1"/>
            <a:r>
              <a:rPr lang="fa-IR" b="1" dirty="0">
                <a:solidFill>
                  <a:schemeClr val="tx1"/>
                </a:solidFill>
                <a:cs typeface="B Nazanin" panose="00000400000000000000" pitchFamily="2" charset="-78"/>
              </a:rPr>
              <a:t>مدت زمان ارائه خدمت </a:t>
            </a:r>
            <a:r>
              <a:rPr lang="fa-IR" b="1" dirty="0">
                <a:solidFill>
                  <a:srgbClr val="FF0000"/>
                </a:solidFill>
                <a:cs typeface="B Nazanin" panose="00000400000000000000" pitchFamily="2" charset="-78"/>
              </a:rPr>
              <a:t>150  دقیقه </a:t>
            </a:r>
            <a:r>
              <a:rPr lang="fa-IR" b="1" dirty="0">
                <a:solidFill>
                  <a:schemeClr val="tx1"/>
                </a:solidFill>
                <a:cs typeface="B Nazanin" panose="00000400000000000000" pitchFamily="2" charset="-78"/>
              </a:rPr>
              <a:t>می باشد </a:t>
            </a:r>
            <a:r>
              <a:rPr lang="fa-IR" dirty="0">
                <a:cs typeface="B Nazanin" panose="00000400000000000000" pitchFamily="2" charset="-78"/>
              </a:rPr>
              <a:t>.</a:t>
            </a:r>
          </a:p>
          <a:p>
            <a:pPr algn="just" rtl="1"/>
            <a:endParaRPr lang="fa-IR" dirty="0">
              <a:cs typeface="B Nazanin" panose="00000400000000000000" pitchFamily="2" charset="-78"/>
            </a:endParaRPr>
          </a:p>
          <a:p>
            <a:pPr algn="just" rtl="1"/>
            <a:r>
              <a:rPr lang="fa-IR" b="1" dirty="0">
                <a:solidFill>
                  <a:schemeClr val="tx1"/>
                </a:solidFill>
                <a:cs typeface="B Nazanin" panose="00000400000000000000" pitchFamily="2" charset="-78"/>
              </a:rPr>
              <a:t>تعداد سیکل های انجام </a:t>
            </a:r>
            <a:r>
              <a:rPr lang="en-US" b="1" dirty="0">
                <a:solidFill>
                  <a:srgbClr val="FF0000"/>
                </a:solidFill>
                <a:cs typeface="B Nazanin" panose="00000400000000000000" pitchFamily="2" charset="-78"/>
              </a:rPr>
              <a:t>IUI</a:t>
            </a:r>
            <a:r>
              <a:rPr lang="en-US" dirty="0">
                <a:solidFill>
                  <a:srgbClr val="FF0000"/>
                </a:solidFill>
                <a:cs typeface="B Nazanin" panose="00000400000000000000" pitchFamily="2" charset="-78"/>
              </a:rPr>
              <a:t>  </a:t>
            </a:r>
            <a:r>
              <a:rPr lang="fa-IR" b="1" dirty="0">
                <a:solidFill>
                  <a:schemeClr val="tx1"/>
                </a:solidFill>
                <a:cs typeface="B Nazanin" panose="00000400000000000000" pitchFamily="2" charset="-78"/>
              </a:rPr>
              <a:t> تا   </a:t>
            </a:r>
            <a:r>
              <a:rPr lang="fa-IR" b="1" dirty="0">
                <a:solidFill>
                  <a:srgbClr val="FF0000"/>
                </a:solidFill>
                <a:cs typeface="B Nazanin" panose="00000400000000000000" pitchFamily="2" charset="-78"/>
              </a:rPr>
              <a:t>شش </a:t>
            </a:r>
            <a:r>
              <a:rPr lang="fa-IR" b="1" dirty="0">
                <a:solidFill>
                  <a:schemeClr val="tx1"/>
                </a:solidFill>
                <a:cs typeface="B Nazanin" panose="00000400000000000000" pitchFamily="2" charset="-78"/>
              </a:rPr>
              <a:t>سیکل می باشد</a:t>
            </a:r>
            <a:r>
              <a:rPr lang="fa-IR" dirty="0">
                <a:cs typeface="B Nazanin" panose="00000400000000000000" pitchFamily="2" charset="-78"/>
              </a:rPr>
              <a:t>. </a:t>
            </a:r>
          </a:p>
          <a:p>
            <a:pPr algn="just" rtl="1"/>
            <a:endParaRPr lang="fa-IR" dirty="0">
              <a:cs typeface="B Nazanin" panose="00000400000000000000" pitchFamily="2" charset="-78"/>
            </a:endParaRPr>
          </a:p>
          <a:p>
            <a:pPr algn="just" rtl="1"/>
            <a:r>
              <a:rPr lang="fa-IR" b="1" dirty="0">
                <a:solidFill>
                  <a:schemeClr val="tx1"/>
                </a:solidFill>
                <a:cs typeface="B Nazanin" panose="00000400000000000000" pitchFamily="2" charset="-78"/>
              </a:rPr>
              <a:t>فواصل انجام، در هر سیکل دارای تخمکگذاری در زمان مشخص ، قابل انجام است </a:t>
            </a:r>
            <a:r>
              <a:rPr lang="fa-IR" dirty="0">
                <a:cs typeface="B Nazanin" panose="00000400000000000000" pitchFamily="2" charset="-78"/>
              </a:rPr>
              <a:t>. </a:t>
            </a:r>
          </a:p>
          <a:p>
            <a:pPr algn="just" rtl="1"/>
            <a:endParaRPr lang="fa-IR" dirty="0">
              <a:cs typeface="B Nazanin" panose="00000400000000000000" pitchFamily="2" charset="-78"/>
            </a:endParaRPr>
          </a:p>
          <a:p>
            <a:pPr algn="just" rtl="1"/>
            <a:r>
              <a:rPr lang="fa-IR" b="1" dirty="0">
                <a:solidFill>
                  <a:schemeClr val="tx1"/>
                </a:solidFill>
                <a:cs typeface="B Nazanin" panose="00000400000000000000" pitchFamily="2" charset="-78"/>
              </a:rPr>
              <a:t> در درمان ناباروری </a:t>
            </a:r>
            <a:r>
              <a:rPr lang="fa-IR" b="1" dirty="0">
                <a:solidFill>
                  <a:srgbClr val="FF0000"/>
                </a:solidFill>
                <a:cs typeface="B Nazanin" panose="00000400000000000000" pitchFamily="2" charset="-78"/>
              </a:rPr>
              <a:t>فقط  از اسپرم همسر </a:t>
            </a:r>
            <a:r>
              <a:rPr lang="fa-IR" b="1" dirty="0">
                <a:solidFill>
                  <a:schemeClr val="tx1"/>
                </a:solidFill>
                <a:cs typeface="B Nazanin" panose="00000400000000000000" pitchFamily="2" charset="-78"/>
              </a:rPr>
              <a:t>استفاده می شود </a:t>
            </a:r>
            <a:r>
              <a:rPr lang="fa-IR" dirty="0">
                <a:cs typeface="B Nazanin" panose="00000400000000000000" pitchFamily="2" charset="-78"/>
              </a:rPr>
              <a:t>.</a:t>
            </a:r>
          </a:p>
          <a:p>
            <a:pPr algn="just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124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BF65CA4-9A61-43C7-8F93-84F1C80482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8" y="204953"/>
            <a:ext cx="5303635" cy="614854"/>
          </a:xfrm>
        </p:spPr>
        <p:txBody>
          <a:bodyPr/>
          <a:lstStyle/>
          <a:p>
            <a:pPr algn="just" rtl="1"/>
            <a:r>
              <a:rPr lang="en-US" sz="2400" dirty="0">
                <a:solidFill>
                  <a:srgbClr val="FF0000"/>
                </a:solidFill>
                <a:cs typeface="B Nazanin" panose="00000400000000000000" pitchFamily="2" charset="-78"/>
              </a:rPr>
              <a:t>IVF = In Vitro Fertilization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064CCA1-A601-4A3B-A296-559D3F0130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2152" y="1166648"/>
            <a:ext cx="8860220" cy="3981085"/>
          </a:xfrm>
        </p:spPr>
        <p:txBody>
          <a:bodyPr/>
          <a:lstStyle/>
          <a:p>
            <a:pPr algn="just" rtl="1"/>
            <a:r>
              <a:rPr lang="fa-IR" b="1" dirty="0">
                <a:solidFill>
                  <a:srgbClr val="FF0000"/>
                </a:solidFill>
                <a:cs typeface="B Nazanin" panose="00000400000000000000" pitchFamily="2" charset="-78"/>
              </a:rPr>
              <a:t>لقاح آزمایشگاهی :</a:t>
            </a:r>
          </a:p>
          <a:p>
            <a:pPr algn="just" rtl="1"/>
            <a:r>
              <a:rPr lang="fa-IR" b="1" dirty="0">
                <a:solidFill>
                  <a:schemeClr val="tx1"/>
                </a:solidFill>
                <a:cs typeface="B Nazanin" panose="00000400000000000000" pitchFamily="2" charset="-78"/>
              </a:rPr>
              <a:t>تحریک تخمدان با دارو  - آسپیره تخمک از تخمدان – لقاح تخمک داخل آزمایشگاه – انتقال جنین در عرض سه تا 5 روز به حفره رحم</a:t>
            </a:r>
          </a:p>
          <a:p>
            <a:pPr algn="just" rtl="1"/>
            <a:endParaRPr lang="fa-IR" dirty="0">
              <a:cs typeface="B Nazanin" panose="00000400000000000000" pitchFamily="2" charset="-78"/>
            </a:endParaRPr>
          </a:p>
          <a:p>
            <a:pPr algn="just" rtl="1"/>
            <a:r>
              <a:rPr lang="fa-IR" b="1" dirty="0">
                <a:solidFill>
                  <a:schemeClr val="tx1"/>
                </a:solidFill>
                <a:cs typeface="B Nazanin" panose="00000400000000000000" pitchFamily="2" charset="-78"/>
              </a:rPr>
              <a:t>مدت زمان ارائه خدمت </a:t>
            </a:r>
            <a:r>
              <a:rPr lang="fa-IR" b="1" dirty="0">
                <a:solidFill>
                  <a:srgbClr val="FF0000"/>
                </a:solidFill>
                <a:cs typeface="B Nazanin" panose="00000400000000000000" pitchFamily="2" charset="-78"/>
              </a:rPr>
              <a:t>3 ساعت </a:t>
            </a:r>
            <a:r>
              <a:rPr lang="fa-IR" b="1" dirty="0">
                <a:solidFill>
                  <a:schemeClr val="tx1"/>
                </a:solidFill>
                <a:cs typeface="B Nazanin" panose="00000400000000000000" pitchFamily="2" charset="-78"/>
              </a:rPr>
              <a:t>می باشد </a:t>
            </a:r>
            <a:r>
              <a:rPr lang="fa-IR" dirty="0">
                <a:cs typeface="B Nazanin" panose="00000400000000000000" pitchFamily="2" charset="-78"/>
              </a:rPr>
              <a:t>.</a:t>
            </a:r>
          </a:p>
          <a:p>
            <a:pPr algn="just" rtl="1"/>
            <a:r>
              <a:rPr lang="fa-IR" b="1" dirty="0">
                <a:solidFill>
                  <a:schemeClr val="tx1"/>
                </a:solidFill>
                <a:cs typeface="B Nazanin" panose="00000400000000000000" pitchFamily="2" charset="-78"/>
              </a:rPr>
              <a:t>فواصل انجام </a:t>
            </a:r>
            <a:r>
              <a:rPr lang="en-US" b="1" dirty="0">
                <a:solidFill>
                  <a:schemeClr val="tx1"/>
                </a:solidFill>
                <a:cs typeface="B Nazanin" panose="00000400000000000000" pitchFamily="2" charset="-78"/>
              </a:rPr>
              <a:t>IVF </a:t>
            </a:r>
            <a:r>
              <a:rPr lang="fa-IR" b="1" dirty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fa-IR" b="1" dirty="0">
                <a:solidFill>
                  <a:srgbClr val="FF0000"/>
                </a:solidFill>
                <a:cs typeface="B Nazanin" panose="00000400000000000000" pitchFamily="2" charset="-78"/>
              </a:rPr>
              <a:t>یک تا دوماه</a:t>
            </a:r>
            <a:r>
              <a:rPr lang="fa-IR" b="1" dirty="0">
                <a:solidFill>
                  <a:schemeClr val="tx1"/>
                </a:solidFill>
                <a:cs typeface="B Nazanin" panose="00000400000000000000" pitchFamily="2" charset="-78"/>
              </a:rPr>
              <a:t> به در خواست بیمار </a:t>
            </a:r>
          </a:p>
          <a:p>
            <a:pPr algn="just" rtl="1"/>
            <a:r>
              <a:rPr lang="fa-IR" b="1" dirty="0">
                <a:solidFill>
                  <a:schemeClr val="tx1"/>
                </a:solidFill>
                <a:cs typeface="B Nazanin" panose="00000400000000000000" pitchFamily="2" charset="-78"/>
              </a:rPr>
              <a:t>تعداد دفعات انجام </a:t>
            </a:r>
            <a:r>
              <a:rPr lang="en-US" b="1" dirty="0">
                <a:solidFill>
                  <a:schemeClr val="tx1"/>
                </a:solidFill>
                <a:cs typeface="B Nazanin" panose="00000400000000000000" pitchFamily="2" charset="-78"/>
              </a:rPr>
              <a:t>IVF </a:t>
            </a:r>
            <a:r>
              <a:rPr lang="fa-IR" b="1" dirty="0">
                <a:solidFill>
                  <a:schemeClr val="tx1"/>
                </a:solidFill>
                <a:cs typeface="B Nazanin" panose="00000400000000000000" pitchFamily="2" charset="-78"/>
              </a:rPr>
              <a:t> در </a:t>
            </a:r>
            <a:r>
              <a:rPr lang="fa-IR" b="1" dirty="0">
                <a:solidFill>
                  <a:srgbClr val="FF0000"/>
                </a:solidFill>
                <a:cs typeface="B Nazanin" panose="00000400000000000000" pitchFamily="2" charset="-78"/>
              </a:rPr>
              <a:t>سال سه سیکل</a:t>
            </a:r>
            <a:r>
              <a:rPr lang="fa-IR" b="1" dirty="0">
                <a:solidFill>
                  <a:schemeClr val="tx1"/>
                </a:solidFill>
                <a:cs typeface="B Nazanin" panose="00000400000000000000" pitchFamily="2" charset="-78"/>
              </a:rPr>
              <a:t> است </a:t>
            </a:r>
            <a:r>
              <a:rPr lang="fa-IR" dirty="0">
                <a:cs typeface="B Nazanin" panose="00000400000000000000" pitchFamily="2" charset="-78"/>
              </a:rPr>
              <a:t>.</a:t>
            </a:r>
          </a:p>
          <a:p>
            <a:pPr algn="just" rtl="1"/>
            <a:r>
              <a:rPr lang="fa-IR" b="1" dirty="0">
                <a:solidFill>
                  <a:schemeClr val="tx1"/>
                </a:solidFill>
                <a:cs typeface="B Nazanin" panose="00000400000000000000" pitchFamily="2" charset="-78"/>
              </a:rPr>
              <a:t> تعداد دفعات انجام </a:t>
            </a:r>
            <a:r>
              <a:rPr lang="en-US" b="1" dirty="0">
                <a:solidFill>
                  <a:schemeClr val="tx1"/>
                </a:solidFill>
                <a:cs typeface="B Nazanin" panose="00000400000000000000" pitchFamily="2" charset="-78"/>
              </a:rPr>
              <a:t>IVF </a:t>
            </a:r>
            <a:r>
              <a:rPr lang="fa-IR" b="1" dirty="0">
                <a:solidFill>
                  <a:schemeClr val="tx1"/>
                </a:solidFill>
                <a:cs typeface="B Nazanin" panose="00000400000000000000" pitchFamily="2" charset="-78"/>
              </a:rPr>
              <a:t> می توان تا</a:t>
            </a:r>
            <a:r>
              <a:rPr lang="fa-IR" dirty="0">
                <a:cs typeface="B Nazanin" panose="00000400000000000000" pitchFamily="2" charset="-78"/>
              </a:rPr>
              <a:t> </a:t>
            </a:r>
            <a:r>
              <a:rPr lang="fa-IR" b="1" dirty="0">
                <a:solidFill>
                  <a:srgbClr val="FF0000"/>
                </a:solidFill>
                <a:cs typeface="B Nazanin" panose="00000400000000000000" pitchFamily="2" charset="-78"/>
              </a:rPr>
              <a:t>هرچند نوبت </a:t>
            </a:r>
            <a:r>
              <a:rPr lang="fa-IR" b="1" dirty="0">
                <a:solidFill>
                  <a:schemeClr val="tx1"/>
                </a:solidFill>
                <a:cs typeface="B Nazanin" panose="00000400000000000000" pitchFamily="2" charset="-78"/>
              </a:rPr>
              <a:t>که بیمار مایل باشد و نتیجه بگیرد</a:t>
            </a:r>
            <a:r>
              <a:rPr lang="fa-IR" dirty="0">
                <a:cs typeface="B Nazanin" panose="00000400000000000000" pitchFamily="2" charset="-78"/>
              </a:rPr>
              <a:t>.</a:t>
            </a:r>
          </a:p>
          <a:p>
            <a:pPr algn="just" rtl="1"/>
            <a:endParaRPr lang="fa-IR" dirty="0">
              <a:cs typeface="B Nazanin" panose="00000400000000000000" pitchFamily="2" charset="-78"/>
            </a:endParaRPr>
          </a:p>
          <a:p>
            <a:pPr algn="just" rtl="1"/>
            <a:r>
              <a:rPr lang="fa-IR" b="1" dirty="0">
                <a:solidFill>
                  <a:schemeClr val="tx1"/>
                </a:solidFill>
                <a:cs typeface="B Nazanin" panose="00000400000000000000" pitchFamily="2" charset="-78"/>
              </a:rPr>
              <a:t>اندیکاسیون : رحم اجاره ای / اندومتریوزیس/ناباروری با عامل مردانه /سن بالا / افراد </a:t>
            </a:r>
            <a:r>
              <a:rPr lang="en-US" b="1" dirty="0">
                <a:solidFill>
                  <a:schemeClr val="tx1"/>
                </a:solidFill>
                <a:cs typeface="B Nazanin" panose="00000400000000000000" pitchFamily="2" charset="-78"/>
              </a:rPr>
              <a:t>PCO</a:t>
            </a:r>
            <a:endParaRPr lang="fa-IR" b="1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6562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04470F-0F82-456D-8293-B659A8FD01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252248"/>
            <a:ext cx="6060381" cy="646386"/>
          </a:xfrm>
        </p:spPr>
        <p:txBody>
          <a:bodyPr/>
          <a:lstStyle/>
          <a:p>
            <a:pPr algn="just" rtl="1"/>
            <a:r>
              <a:rPr lang="en-US" sz="2800" b="1" dirty="0">
                <a:solidFill>
                  <a:srgbClr val="FF0000"/>
                </a:solidFill>
                <a:cs typeface="B Nazanin" panose="00000400000000000000" pitchFamily="2" charset="-78"/>
              </a:rPr>
              <a:t>Puncture = Oocyte Pick –Up=</a:t>
            </a:r>
            <a:r>
              <a:rPr lang="en-US" sz="2800" b="1" dirty="0" err="1">
                <a:solidFill>
                  <a:srgbClr val="FF0000"/>
                </a:solidFill>
                <a:cs typeface="B Nazanin" panose="00000400000000000000" pitchFamily="2" charset="-78"/>
              </a:rPr>
              <a:t>OPu</a:t>
            </a:r>
            <a:endParaRPr lang="en-US" sz="2800" b="1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8651650-89C4-4A20-B9EB-EBB64A3F28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8731" y="1387366"/>
            <a:ext cx="9144000" cy="4367048"/>
          </a:xfrm>
        </p:spPr>
        <p:txBody>
          <a:bodyPr/>
          <a:lstStyle/>
          <a:p>
            <a:pPr algn="just" rtl="1"/>
            <a:r>
              <a:rPr lang="fa-IR" sz="2400" b="1" dirty="0">
                <a:solidFill>
                  <a:schemeClr val="tx1"/>
                </a:solidFill>
                <a:cs typeface="B Nazanin" panose="00000400000000000000" pitchFamily="2" charset="-78"/>
              </a:rPr>
              <a:t>عمل پانکچر یا پیک آپ = آسپیره تخمک = تخمک کشی </a:t>
            </a:r>
          </a:p>
          <a:p>
            <a:pPr algn="just" rtl="1"/>
            <a:endParaRPr lang="fa-IR" b="1" dirty="0">
              <a:cs typeface="B Nazanin" panose="00000400000000000000" pitchFamily="2" charset="-78"/>
            </a:endParaRPr>
          </a:p>
          <a:p>
            <a:pPr algn="just" rtl="1"/>
            <a:r>
              <a:rPr lang="fa-IR" sz="2400" b="1" dirty="0">
                <a:solidFill>
                  <a:schemeClr val="tx1"/>
                </a:solidFill>
                <a:cs typeface="B Nazanin" panose="00000400000000000000" pitchFamily="2" charset="-78"/>
              </a:rPr>
              <a:t>تحریک تخمکگذاری با دارو  </a:t>
            </a:r>
            <a:r>
              <a:rPr lang="fa-IR" dirty="0">
                <a:solidFill>
                  <a:schemeClr val="tx1"/>
                </a:solidFill>
                <a:cs typeface="B Nazanin" panose="00000400000000000000" pitchFamily="2" charset="-78"/>
              </a:rPr>
              <a:t>- </a:t>
            </a:r>
            <a:r>
              <a:rPr lang="fa-IR" sz="2400" b="1" dirty="0">
                <a:solidFill>
                  <a:schemeClr val="tx1"/>
                </a:solidFill>
                <a:cs typeface="B Nazanin" panose="00000400000000000000" pitchFamily="2" charset="-78"/>
              </a:rPr>
              <a:t>برداشت تخمک 34 تا 36 ساعت بعد از تزریق د</a:t>
            </a:r>
            <a:r>
              <a:rPr lang="fa-IR" dirty="0">
                <a:solidFill>
                  <a:schemeClr val="tx1"/>
                </a:solidFill>
                <a:cs typeface="B Nazanin" panose="00000400000000000000" pitchFamily="2" charset="-78"/>
              </a:rPr>
              <a:t>ارو </a:t>
            </a:r>
          </a:p>
          <a:p>
            <a:pPr algn="just" rtl="1"/>
            <a:endParaRPr lang="fa-IR" dirty="0">
              <a:cs typeface="B Nazanin" panose="00000400000000000000" pitchFamily="2" charset="-78"/>
            </a:endParaRPr>
          </a:p>
          <a:p>
            <a:pPr algn="just" rtl="1"/>
            <a:r>
              <a:rPr lang="fa-IR" dirty="0">
                <a:cs typeface="B Nazanin" panose="00000400000000000000" pitchFamily="2" charset="-78"/>
              </a:rPr>
              <a:t> </a:t>
            </a:r>
            <a:r>
              <a:rPr lang="fa-IR" sz="2400" b="1" dirty="0">
                <a:solidFill>
                  <a:schemeClr val="tx1"/>
                </a:solidFill>
                <a:cs typeface="B Nazanin" panose="00000400000000000000" pitchFamily="2" charset="-78"/>
              </a:rPr>
              <a:t>شیوه استاندارد آسپیراسیون </a:t>
            </a:r>
            <a:r>
              <a:rPr lang="fa-IR" b="1" dirty="0">
                <a:solidFill>
                  <a:srgbClr val="FF0000"/>
                </a:solidFill>
                <a:cs typeface="B Nazanin" panose="00000400000000000000" pitchFamily="2" charset="-78"/>
              </a:rPr>
              <a:t>ترانس واژینال </a:t>
            </a:r>
            <a:r>
              <a:rPr lang="fa-IR" sz="2400" b="1" dirty="0">
                <a:solidFill>
                  <a:schemeClr val="tx1"/>
                </a:solidFill>
                <a:cs typeface="B Nazanin" panose="00000400000000000000" pitchFamily="2" charset="-78"/>
              </a:rPr>
              <a:t>تحت هدایت سونوگرافی است .</a:t>
            </a:r>
          </a:p>
          <a:p>
            <a:pPr algn="just" rtl="1"/>
            <a:endParaRPr lang="fa-IR" dirty="0">
              <a:cs typeface="B Nazanin" panose="00000400000000000000" pitchFamily="2" charset="-78"/>
            </a:endParaRPr>
          </a:p>
          <a:p>
            <a:pPr algn="just" rtl="1"/>
            <a:r>
              <a:rPr lang="fa-IR" sz="2400" b="1" dirty="0">
                <a:solidFill>
                  <a:schemeClr val="tx1"/>
                </a:solidFill>
                <a:cs typeface="B Nazanin" panose="00000400000000000000" pitchFamily="2" charset="-78"/>
              </a:rPr>
              <a:t>مدت زمان ارائه خدمت </a:t>
            </a:r>
            <a:r>
              <a:rPr lang="fa-IR" b="1" dirty="0">
                <a:solidFill>
                  <a:srgbClr val="FF0000"/>
                </a:solidFill>
                <a:cs typeface="B Nazanin" panose="00000400000000000000" pitchFamily="2" charset="-78"/>
              </a:rPr>
              <a:t>6 ساعت </a:t>
            </a:r>
            <a:r>
              <a:rPr lang="fa-IR" sz="2400" b="1" dirty="0">
                <a:solidFill>
                  <a:schemeClr val="tx1"/>
                </a:solidFill>
                <a:cs typeface="B Nazanin" panose="00000400000000000000" pitchFamily="2" charset="-78"/>
              </a:rPr>
              <a:t>می باشد</a:t>
            </a:r>
            <a:r>
              <a:rPr lang="fa-IR" dirty="0">
                <a:solidFill>
                  <a:schemeClr val="tx1"/>
                </a:solidFill>
                <a:cs typeface="B Nazanin" panose="00000400000000000000" pitchFamily="2" charset="-78"/>
              </a:rPr>
              <a:t>.</a:t>
            </a:r>
          </a:p>
          <a:p>
            <a:pPr algn="just" rtl="1"/>
            <a:endParaRPr lang="fa-IR" dirty="0">
              <a:cs typeface="B Nazanin" panose="00000400000000000000" pitchFamily="2" charset="-78"/>
            </a:endParaRPr>
          </a:p>
          <a:p>
            <a:pPr algn="just" rtl="1"/>
            <a:r>
              <a:rPr lang="fa-IR" sz="2400" b="1" dirty="0">
                <a:solidFill>
                  <a:schemeClr val="tx1"/>
                </a:solidFill>
                <a:cs typeface="B Nazanin" panose="00000400000000000000" pitchFamily="2" charset="-78"/>
              </a:rPr>
              <a:t>تعداد دفعات انجام پانکچر </a:t>
            </a:r>
            <a:r>
              <a:rPr lang="fa-IR" b="1" dirty="0">
                <a:solidFill>
                  <a:srgbClr val="FF0000"/>
                </a:solidFill>
                <a:cs typeface="B Nazanin" panose="00000400000000000000" pitchFamily="2" charset="-78"/>
              </a:rPr>
              <a:t>یک بار</a:t>
            </a:r>
            <a:r>
              <a:rPr lang="fa-IR" dirty="0">
                <a:cs typeface="B Nazanin" panose="00000400000000000000" pitchFamily="2" charset="-78"/>
              </a:rPr>
              <a:t>  </a:t>
            </a:r>
            <a:r>
              <a:rPr lang="fa-IR" sz="2400" b="1" dirty="0">
                <a:solidFill>
                  <a:schemeClr val="tx1"/>
                </a:solidFill>
                <a:cs typeface="B Nazanin" panose="00000400000000000000" pitchFamily="2" charset="-78"/>
              </a:rPr>
              <a:t>می باشد </a:t>
            </a:r>
            <a:r>
              <a:rPr lang="fa-IR" dirty="0">
                <a:solidFill>
                  <a:schemeClr val="tx1"/>
                </a:solidFill>
                <a:cs typeface="B Nazanin" panose="00000400000000000000" pitchFamily="2" charset="-78"/>
              </a:rPr>
              <a:t>.</a:t>
            </a:r>
            <a:endParaRPr lang="en-US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255348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E70848-0F20-4FF1-8AE0-B0A35C6DB9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0487" y="268014"/>
            <a:ext cx="5839665" cy="1229710"/>
          </a:xfrm>
        </p:spPr>
        <p:txBody>
          <a:bodyPr/>
          <a:lstStyle/>
          <a:p>
            <a:r>
              <a:rPr lang="fa-IR" sz="2800" b="1" dirty="0">
                <a:solidFill>
                  <a:srgbClr val="FF0000"/>
                </a:solidFill>
                <a:cs typeface="B Nazanin" panose="00000400000000000000" pitchFamily="2" charset="-78"/>
              </a:rPr>
              <a:t>عمل پانکچر در افراد مجرد </a:t>
            </a:r>
            <a:endParaRPr lang="en-US" sz="2800" b="1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CAED5DE-208B-466A-8F41-06A4B9BB40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6" y="2033752"/>
            <a:ext cx="7766937" cy="3113980"/>
          </a:xfrm>
        </p:spPr>
        <p:txBody>
          <a:bodyPr/>
          <a:lstStyle/>
          <a:p>
            <a:pPr algn="just" rtl="1"/>
            <a:r>
              <a:rPr lang="fa-IR" sz="2400" b="1" dirty="0">
                <a:cs typeface="B Nazanin" panose="00000400000000000000" pitchFamily="2" charset="-78"/>
              </a:rPr>
              <a:t>در بعضی از مراکز اجازه کتبی پدر فرد متقاضی لازم و اجباری می باشد </a:t>
            </a:r>
            <a:r>
              <a:rPr lang="fa-IR" b="1" dirty="0">
                <a:cs typeface="B Nazanin" panose="00000400000000000000" pitchFamily="2" charset="-78"/>
              </a:rPr>
              <a:t>.</a:t>
            </a:r>
          </a:p>
          <a:p>
            <a:pPr algn="just" rtl="1"/>
            <a:endParaRPr lang="fa-IR" b="1" dirty="0">
              <a:cs typeface="B Nazanin" panose="00000400000000000000" pitchFamily="2" charset="-78"/>
            </a:endParaRPr>
          </a:p>
          <a:p>
            <a:pPr algn="just" rtl="1"/>
            <a:r>
              <a:rPr lang="fa-IR" sz="2000" b="1" dirty="0">
                <a:cs typeface="B Nazanin" panose="00000400000000000000" pitchFamily="2" charset="-78"/>
              </a:rPr>
              <a:t>درخواست اعلام یک  فرایند و دستورالعمل واحد و یکسان  توسط ستاد مرکزی هماهنگی  جوانی جمعیت  در خصوص عمل پانکچر از واحد های ذی ربط </a:t>
            </a:r>
          </a:p>
          <a:p>
            <a:pPr algn="just" rtl="1"/>
            <a:endParaRPr lang="en-US" sz="2000" b="1" dirty="0">
              <a:cs typeface="B Nazanin" panose="00000400000000000000" pitchFamily="2" charset="-78"/>
            </a:endParaRPr>
          </a:p>
          <a:p>
            <a:pPr algn="just" rtl="1"/>
            <a:r>
              <a:rPr lang="fa-IR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عمل پانکچر تحت پوشش بیمه برای افراد مجرد نمی باشد</a:t>
            </a:r>
            <a:r>
              <a:rPr lang="fa-IR" sz="2000" b="1" dirty="0">
                <a:cs typeface="B Nazanin" panose="00000400000000000000" pitchFamily="2" charset="-78"/>
              </a:rPr>
              <a:t>.</a:t>
            </a:r>
            <a:endParaRPr lang="en-US" sz="20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737826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6E1B74E-1836-4D32-9C0C-E1056FC312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22499"/>
            <a:ext cx="6417150" cy="788276"/>
          </a:xfrm>
        </p:spPr>
        <p:txBody>
          <a:bodyPr>
            <a:normAutofit/>
          </a:bodyPr>
          <a:lstStyle/>
          <a:p>
            <a:pPr algn="r" rtl="1"/>
            <a:r>
              <a:rPr lang="fa-IR" sz="2800" b="1" dirty="0">
                <a:solidFill>
                  <a:srgbClr val="FF0000"/>
                </a:solidFill>
                <a:cs typeface="B Nazanin" panose="00000400000000000000" pitchFamily="2" charset="-78"/>
              </a:rPr>
              <a:t>عوارض درمان </a:t>
            </a:r>
            <a:r>
              <a:rPr lang="fa-IR" sz="2800" b="1">
                <a:solidFill>
                  <a:srgbClr val="FF0000"/>
                </a:solidFill>
                <a:cs typeface="B Nazanin" panose="00000400000000000000" pitchFamily="2" charset="-78"/>
              </a:rPr>
              <a:t>های ناباروری</a:t>
            </a:r>
            <a:endParaRPr lang="en-US" sz="2800" b="1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1ED52FD-A083-47B7-9F63-C10C15E969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033751"/>
            <a:ext cx="8387839" cy="4007611"/>
          </a:xfrm>
        </p:spPr>
        <p:txBody>
          <a:bodyPr>
            <a:normAutofit/>
          </a:bodyPr>
          <a:lstStyle/>
          <a:p>
            <a:pPr algn="r" rtl="1"/>
            <a:r>
              <a:rPr lang="fa-IR" b="1" dirty="0">
                <a:solidFill>
                  <a:schemeClr val="tx1"/>
                </a:solidFill>
                <a:cs typeface="B Nazanin" panose="00000400000000000000" pitchFamily="2" charset="-78"/>
              </a:rPr>
              <a:t>سندرم  تحریک بیش از حد تخمدان</a:t>
            </a:r>
            <a:r>
              <a:rPr lang="en-US" b="1" dirty="0">
                <a:solidFill>
                  <a:schemeClr val="tx1"/>
                </a:solidFill>
                <a:cs typeface="B Nazanin" panose="00000400000000000000" pitchFamily="2" charset="-78"/>
              </a:rPr>
              <a:t>=</a:t>
            </a:r>
            <a:r>
              <a:rPr lang="fa-IR" b="1" dirty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en-US" b="1" dirty="0">
                <a:solidFill>
                  <a:srgbClr val="FF0000"/>
                </a:solidFill>
                <a:cs typeface="B Nazanin" panose="00000400000000000000" pitchFamily="2" charset="-78"/>
              </a:rPr>
              <a:t>OHSS</a:t>
            </a:r>
            <a:endParaRPr lang="fa-IR" b="1" dirty="0">
              <a:solidFill>
                <a:srgbClr val="FF0000"/>
              </a:solidFill>
              <a:cs typeface="B Nazanin" panose="00000400000000000000" pitchFamily="2" charset="-78"/>
            </a:endParaRPr>
          </a:p>
          <a:p>
            <a:pPr algn="r" rtl="1"/>
            <a:endParaRPr lang="fa-IR" dirty="0">
              <a:cs typeface="B Nazanin" panose="00000400000000000000" pitchFamily="2" charset="-78"/>
            </a:endParaRPr>
          </a:p>
          <a:p>
            <a:pPr algn="r" rtl="1"/>
            <a:r>
              <a:rPr lang="fa-IR" b="1" dirty="0">
                <a:solidFill>
                  <a:schemeClr val="tx1"/>
                </a:solidFill>
                <a:cs typeface="B Nazanin" panose="00000400000000000000" pitchFamily="2" charset="-78"/>
              </a:rPr>
              <a:t>کیست تخمدانی/ پیچ خوردگی/ بارداری خارج رحمی / خونریزی/ عوارض داروی بیهوشی /درد و ناراحتی شکمی /عفونت لگنی سوراخ شدن تصادفی حلقه روده و...</a:t>
            </a:r>
          </a:p>
          <a:p>
            <a:pPr algn="r" rtl="1"/>
            <a:endParaRPr lang="fa-IR" sz="2400" dirty="0">
              <a:cs typeface="B Nazanin" panose="00000400000000000000" pitchFamily="2" charset="-78"/>
            </a:endParaRPr>
          </a:p>
          <a:p>
            <a:pPr algn="r" rtl="1"/>
            <a:r>
              <a:rPr lang="en-US" sz="2400" dirty="0">
                <a:cs typeface="B Nazanin" panose="00000400000000000000" pitchFamily="2" charset="-78"/>
              </a:rPr>
              <a:t> </a:t>
            </a:r>
            <a:r>
              <a:rPr lang="fa-IR" sz="2400" dirty="0">
                <a:cs typeface="B Nazanin" panose="00000400000000000000" pitchFamily="2" charset="-78"/>
              </a:rPr>
              <a:t> </a:t>
            </a:r>
            <a:r>
              <a:rPr lang="fa-IR" b="1" dirty="0">
                <a:cs typeface="B Nazanin" panose="00000400000000000000" pitchFamily="2" charset="-78"/>
              </a:rPr>
              <a:t>روش استحصال اسپرم از بیضه : </a:t>
            </a:r>
            <a:r>
              <a:rPr lang="en-US" sz="2400" dirty="0">
                <a:solidFill>
                  <a:srgbClr val="FF0000"/>
                </a:solidFill>
                <a:cs typeface="B Nazanin" panose="00000400000000000000" pitchFamily="2" charset="-78"/>
              </a:rPr>
              <a:t>TESE</a:t>
            </a:r>
            <a:r>
              <a:rPr lang="fa-IR" sz="2400" dirty="0">
                <a:solidFill>
                  <a:srgbClr val="FF0000"/>
                </a:solidFill>
                <a:cs typeface="B Nazanin" panose="00000400000000000000" pitchFamily="2" charset="-78"/>
              </a:rPr>
              <a:t>    </a:t>
            </a:r>
          </a:p>
          <a:p>
            <a:pPr algn="r" rtl="1"/>
            <a:r>
              <a:rPr lang="fa-IR" sz="2400" dirty="0">
                <a:solidFill>
                  <a:srgbClr val="FF0000"/>
                </a:solidFill>
                <a:cs typeface="B Nazanin" panose="00000400000000000000" pitchFamily="2" charset="-78"/>
              </a:rPr>
              <a:t> </a:t>
            </a:r>
            <a:r>
              <a:rPr lang="fa-IR" b="1" dirty="0">
                <a:solidFill>
                  <a:prstClr val="black">
                    <a:lumMod val="75000"/>
                    <a:lumOff val="25000"/>
                  </a:prstClr>
                </a:solidFill>
                <a:cs typeface="B Nazanin" panose="00000400000000000000" pitchFamily="2" charset="-78"/>
              </a:rPr>
              <a:t>روش استحصال اسپرم از مجاری تناسلی مردان :  </a:t>
            </a:r>
            <a:r>
              <a:rPr lang="en-US" sz="2400" dirty="0">
                <a:solidFill>
                  <a:srgbClr val="FF0000"/>
                </a:solidFill>
                <a:cs typeface="B Nazanin" panose="00000400000000000000" pitchFamily="2" charset="-78"/>
              </a:rPr>
              <a:t>PESA</a:t>
            </a:r>
          </a:p>
        </p:txBody>
      </p:sp>
    </p:spTree>
    <p:extLst>
      <p:ext uri="{BB962C8B-B14F-4D97-AF65-F5344CB8AC3E}">
        <p14:creationId xmlns:p14="http://schemas.microsoft.com/office/powerpoint/2010/main" val="11835274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DEB5A78-D278-4761-AFB4-430C830CBC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346842"/>
            <a:ext cx="6028850" cy="394138"/>
          </a:xfrm>
        </p:spPr>
        <p:txBody>
          <a:bodyPr/>
          <a:lstStyle/>
          <a:p>
            <a:pPr algn="just" rtl="1"/>
            <a:r>
              <a:rPr lang="fa-IR" sz="2400" dirty="0">
                <a:solidFill>
                  <a:srgbClr val="FF0000"/>
                </a:solidFill>
              </a:rPr>
              <a:t>هزینه های درمان ناباروری (تومان )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859DF2A-B866-4E8B-8D5B-E6DC666227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6387" y="1008993"/>
            <a:ext cx="9238592" cy="5675587"/>
          </a:xfrm>
        </p:spPr>
        <p:txBody>
          <a:bodyPr/>
          <a:lstStyle/>
          <a:p>
            <a:pPr algn="just" rtl="1"/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xmlns="" id="{D0FB5FEF-EC48-4B46-8BB1-515D0AFC1A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3002310"/>
              </p:ext>
            </p:extLst>
          </p:nvPr>
        </p:nvGraphicFramePr>
        <p:xfrm>
          <a:off x="157655" y="1008993"/>
          <a:ext cx="10279117" cy="48778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1867">
                  <a:extLst>
                    <a:ext uri="{9D8B030D-6E8A-4147-A177-3AD203B41FA5}">
                      <a16:colId xmlns:a16="http://schemas.microsoft.com/office/drawing/2014/main" xmlns="" val="3175946014"/>
                    </a:ext>
                  </a:extLst>
                </a:gridCol>
                <a:gridCol w="1898078">
                  <a:extLst>
                    <a:ext uri="{9D8B030D-6E8A-4147-A177-3AD203B41FA5}">
                      <a16:colId xmlns:a16="http://schemas.microsoft.com/office/drawing/2014/main" xmlns="" val="390209584"/>
                    </a:ext>
                  </a:extLst>
                </a:gridCol>
                <a:gridCol w="2151590">
                  <a:extLst>
                    <a:ext uri="{9D8B030D-6E8A-4147-A177-3AD203B41FA5}">
                      <a16:colId xmlns:a16="http://schemas.microsoft.com/office/drawing/2014/main" xmlns="" val="101887526"/>
                    </a:ext>
                  </a:extLst>
                </a:gridCol>
                <a:gridCol w="2057803">
                  <a:extLst>
                    <a:ext uri="{9D8B030D-6E8A-4147-A177-3AD203B41FA5}">
                      <a16:colId xmlns:a16="http://schemas.microsoft.com/office/drawing/2014/main" xmlns="" val="3461551136"/>
                    </a:ext>
                  </a:extLst>
                </a:gridCol>
                <a:gridCol w="2117854">
                  <a:extLst>
                    <a:ext uri="{9D8B030D-6E8A-4147-A177-3AD203B41FA5}">
                      <a16:colId xmlns:a16="http://schemas.microsoft.com/office/drawing/2014/main" xmlns="" val="1397699994"/>
                    </a:ext>
                  </a:extLst>
                </a:gridCol>
                <a:gridCol w="451925">
                  <a:extLst>
                    <a:ext uri="{9D8B030D-6E8A-4147-A177-3AD203B41FA5}">
                      <a16:colId xmlns:a16="http://schemas.microsoft.com/office/drawing/2014/main" xmlns="" val="907186641"/>
                    </a:ext>
                  </a:extLst>
                </a:gridCol>
              </a:tblGrid>
              <a:tr h="1308538">
                <a:tc>
                  <a:txBody>
                    <a:bodyPr/>
                    <a:lstStyle/>
                    <a:p>
                      <a:pPr algn="r" rtl="1"/>
                      <a:r>
                        <a:rPr lang="fa-IR" dirty="0"/>
                        <a:t>هزینه بیمه نیروی مسلح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/>
                        <a:t>هزینه بیمه </a:t>
                      </a:r>
                    </a:p>
                    <a:p>
                      <a:pPr algn="r" rtl="1"/>
                      <a:r>
                        <a:rPr lang="fa-IR" dirty="0"/>
                        <a:t>خدمات درمانی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/>
                        <a:t>هزینه بیمه </a:t>
                      </a:r>
                    </a:p>
                    <a:p>
                      <a:pPr algn="r" rtl="1"/>
                      <a:r>
                        <a:rPr lang="fa-IR" dirty="0"/>
                        <a:t>تامین اجتماعی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/>
                        <a:t>هزینه آزاد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/>
                        <a:t>خدمات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/>
                        <a:t>ردیف</a:t>
                      </a:r>
                      <a:r>
                        <a:rPr lang="fa-IR" sz="1200" dirty="0"/>
                        <a:t> 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92041738"/>
                  </a:ext>
                </a:extLst>
              </a:tr>
              <a:tr h="563618"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*</a:t>
                      </a:r>
                      <a:endParaRPr lang="en-US" dirty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*</a:t>
                      </a:r>
                      <a:endParaRPr lang="en-US" dirty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*</a:t>
                      </a:r>
                      <a:endParaRPr lang="en-US" dirty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55/000/000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highlight>
                            <a:srgbClr val="FFFF00"/>
                          </a:highlight>
                        </a:rPr>
                        <a:t>تخمک کشی عادی</a:t>
                      </a:r>
                      <a:endParaRPr lang="en-US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highlight>
                            <a:srgbClr val="FFFF00"/>
                          </a:highlight>
                        </a:rPr>
                        <a:t>1</a:t>
                      </a:r>
                      <a:endParaRPr lang="en-US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44530266"/>
                  </a:ext>
                </a:extLst>
              </a:tr>
              <a:tr h="563618">
                <a:tc>
                  <a:txBody>
                    <a:bodyPr/>
                    <a:lstStyle/>
                    <a:p>
                      <a:pPr algn="r" rtl="1"/>
                      <a:r>
                        <a:rPr lang="en-US" dirty="0"/>
                        <a:t>15/000/000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en-US" dirty="0"/>
                        <a:t>40/000/000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en-US" dirty="0"/>
                        <a:t>40/000/000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solidFill>
                            <a:srgbClr val="FF0000"/>
                          </a:solidFill>
                        </a:rPr>
                        <a:t>*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/>
                        <a:t>تخمک کشی عادی +فریزجنین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/>
                        <a:t>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30399738"/>
                  </a:ext>
                </a:extLst>
              </a:tr>
              <a:tr h="609337">
                <a:tc>
                  <a:txBody>
                    <a:bodyPr/>
                    <a:lstStyle/>
                    <a:p>
                      <a:pPr algn="r" rtl="1"/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3/000/000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12/000/000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12/000/000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22/000/000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highlight>
                            <a:srgbClr val="FFFF00"/>
                          </a:highlight>
                        </a:rPr>
                        <a:t>انتقال جنین</a:t>
                      </a:r>
                      <a:endParaRPr lang="en-US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highlight>
                            <a:srgbClr val="FFFF00"/>
                          </a:highlight>
                        </a:rPr>
                        <a:t>3</a:t>
                      </a:r>
                      <a:endParaRPr lang="en-US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32645031"/>
                  </a:ext>
                </a:extLst>
              </a:tr>
              <a:tr h="629043">
                <a:tc>
                  <a:txBody>
                    <a:bodyPr/>
                    <a:lstStyle/>
                    <a:p>
                      <a:pPr algn="r" rtl="1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en-US" dirty="0"/>
                        <a:t>3/000/000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/>
                        <a:t>تزریق لنفوسیت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/>
                        <a:t>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34459731"/>
                  </a:ext>
                </a:extLst>
              </a:tr>
              <a:tr h="563618">
                <a:tc>
                  <a:txBody>
                    <a:bodyPr/>
                    <a:lstStyle/>
                    <a:p>
                      <a:pPr algn="r" rtl="1"/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2/000/000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6/700/000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6/700/000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457200" rtl="1" eaLnBrk="1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7/500/000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457200" rtl="1" eaLnBrk="1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IUI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highlight>
                            <a:srgbClr val="FFFF00"/>
                          </a:highlight>
                        </a:rPr>
                        <a:t>5</a:t>
                      </a:r>
                      <a:endParaRPr lang="en-US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01407680"/>
                  </a:ext>
                </a:extLst>
              </a:tr>
              <a:tr h="563618">
                <a:tc>
                  <a:txBody>
                    <a:bodyPr/>
                    <a:lstStyle/>
                    <a:p>
                      <a:pPr algn="r" rtl="1"/>
                      <a:r>
                        <a:rPr lang="en-US" dirty="0"/>
                        <a:t>10/000/000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en-US" dirty="0"/>
                        <a:t>20/000/000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en-US" dirty="0"/>
                        <a:t>20/000/000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en-US" dirty="0"/>
                        <a:t>25/000/000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en-US" dirty="0" err="1"/>
                        <a:t>TEse</a:t>
                      </a:r>
                      <a:r>
                        <a:rPr lang="fa-IR" dirty="0"/>
                        <a:t>با فریزاسپرم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/>
                        <a:t>6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613647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3089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79279BB-B972-4D4E-9748-2F57A3604E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95903" y="189187"/>
            <a:ext cx="5439104" cy="646386"/>
          </a:xfrm>
        </p:spPr>
        <p:txBody>
          <a:bodyPr/>
          <a:lstStyle/>
          <a:p>
            <a:pPr algn="just" rtl="1"/>
            <a:r>
              <a:rPr lang="fa-IR" sz="2400" b="1" dirty="0">
                <a:solidFill>
                  <a:srgbClr val="FF0000"/>
                </a:solidFill>
                <a:cs typeface="B Nazanin" panose="00000400000000000000" pitchFamily="2" charset="-78"/>
              </a:rPr>
              <a:t>مرکز درمان ناباروری ثمر (سطح دو و سطح سه )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C7D196C-8780-4321-AEE4-1FC2688051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4497" y="1198179"/>
            <a:ext cx="9317420" cy="5123793"/>
          </a:xfrm>
        </p:spPr>
        <p:txBody>
          <a:bodyPr>
            <a:normAutofit/>
          </a:bodyPr>
          <a:lstStyle/>
          <a:p>
            <a:pPr algn="just" rtl="1"/>
            <a:r>
              <a:rPr lang="fa-IR" sz="1600" b="1" dirty="0"/>
              <a:t>آدرس : شیراز –بلوار زند– خیابان فلسطین (باغشاه ) - تقاطع معدل به سمت خیابان 7 تیر –سمت چپ </a:t>
            </a:r>
            <a:r>
              <a:rPr lang="fa-IR" sz="1600" b="1" dirty="0">
                <a:solidFill>
                  <a:srgbClr val="FF0000"/>
                </a:solidFill>
              </a:rPr>
              <a:t>ساختمان تابا </a:t>
            </a:r>
            <a:r>
              <a:rPr lang="fa-IR" sz="1600" b="1" dirty="0"/>
              <a:t>طبقه چهارم مرکز ثمر</a:t>
            </a:r>
          </a:p>
          <a:p>
            <a:pPr algn="just" rtl="1"/>
            <a:endParaRPr lang="fa-IR" sz="1600" b="1" dirty="0"/>
          </a:p>
          <a:p>
            <a:pPr algn="just" rtl="1"/>
            <a:r>
              <a:rPr lang="fa-IR" sz="1600" b="1" dirty="0"/>
              <a:t>طرف  قرار داد با (بیمه سلامت / خدمات درمانی /تامین اجتماعی / نیروی های مسلح </a:t>
            </a:r>
            <a:r>
              <a:rPr lang="fa-IR" b="1" dirty="0"/>
              <a:t>)</a:t>
            </a:r>
          </a:p>
          <a:p>
            <a:pPr algn="just" rtl="1"/>
            <a:r>
              <a:rPr lang="fa-IR" b="1" dirty="0"/>
              <a:t>طرف قرارداد تکمیلی  دانا /آرمان/ تجارت نو/ آتیه  سازان حافظ</a:t>
            </a:r>
          </a:p>
          <a:p>
            <a:pPr algn="just" rtl="1"/>
            <a:endParaRPr lang="fa-IR" b="1" dirty="0"/>
          </a:p>
          <a:p>
            <a:pPr algn="just" rtl="1"/>
            <a:r>
              <a:rPr lang="fa-IR" b="1" dirty="0"/>
              <a:t>پیام رسان ایتا  :       09058527571</a:t>
            </a:r>
          </a:p>
          <a:p>
            <a:pPr algn="just" rtl="1"/>
            <a:endParaRPr lang="fa-IR" b="1" dirty="0"/>
          </a:p>
          <a:p>
            <a:pPr algn="just" rtl="1"/>
            <a:r>
              <a:rPr lang="fa-IR" b="1" dirty="0"/>
              <a:t>آدرس سایت مرکز :  </a:t>
            </a:r>
            <a:r>
              <a:rPr lang="en-US" b="1" dirty="0"/>
              <a:t>samarclinic.ir </a:t>
            </a:r>
            <a:r>
              <a:rPr lang="fa-IR" b="1" dirty="0"/>
              <a:t> .</a:t>
            </a:r>
            <a:r>
              <a:rPr lang="en-US" b="1" dirty="0"/>
              <a:t>WWW</a:t>
            </a:r>
            <a:endParaRPr lang="fa-IR" b="1" dirty="0"/>
          </a:p>
          <a:p>
            <a:pPr algn="just" rtl="1"/>
            <a:endParaRPr lang="en-US" b="1" dirty="0"/>
          </a:p>
          <a:p>
            <a:pPr algn="just" rtl="1"/>
            <a:r>
              <a:rPr lang="fa-IR" sz="2000" b="1" dirty="0">
                <a:cs typeface="B Nazanin" panose="00000400000000000000" pitchFamily="2" charset="-78"/>
              </a:rPr>
              <a:t>زمان فعالیت مرکز روزهای </a:t>
            </a:r>
            <a:r>
              <a:rPr lang="fa-IR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شنبه تا چهارشنبه </a:t>
            </a:r>
            <a:r>
              <a:rPr lang="fa-IR" sz="2000" b="1" dirty="0">
                <a:cs typeface="B Nazanin" panose="00000400000000000000" pitchFamily="2" charset="-78"/>
              </a:rPr>
              <a:t>از ساعت 7 صبح تا 22:00</a:t>
            </a:r>
          </a:p>
          <a:p>
            <a:pPr algn="just" rtl="1"/>
            <a:r>
              <a:rPr lang="fa-IR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پنج شنبه </a:t>
            </a:r>
            <a:r>
              <a:rPr lang="fa-IR" sz="2000" b="1" dirty="0">
                <a:cs typeface="B Nazanin" panose="00000400000000000000" pitchFamily="2" charset="-78"/>
              </a:rPr>
              <a:t>از ساعت 7 صبح تا14</a:t>
            </a:r>
            <a:r>
              <a:rPr lang="en-US" sz="2000" b="1" dirty="0">
                <a:cs typeface="B Nazanin" panose="00000400000000000000" pitchFamily="2" charset="-78"/>
              </a:rPr>
              <a:t> </a:t>
            </a:r>
            <a:r>
              <a:rPr lang="fa-IR" sz="2000" b="1" dirty="0">
                <a:cs typeface="B Nazanin" panose="00000400000000000000" pitchFamily="2" charset="-78"/>
              </a:rPr>
              <a:t> می باشد</a:t>
            </a:r>
            <a:r>
              <a:rPr lang="en-US" sz="2000" b="1" dirty="0">
                <a:cs typeface="B Nazanin" panose="00000400000000000000" pitchFamily="2" charset="-78"/>
              </a:rPr>
              <a:t>.</a:t>
            </a:r>
            <a:endParaRPr lang="fa-IR" sz="2000" b="1" dirty="0">
              <a:cs typeface="B Nazanin" panose="00000400000000000000" pitchFamily="2" charset="-78"/>
            </a:endParaRPr>
          </a:p>
          <a:p>
            <a:pPr algn="just" rtl="1"/>
            <a:r>
              <a:rPr lang="fa-IR" sz="2000" b="1" dirty="0">
                <a:cs typeface="B Nazanin" panose="00000400000000000000" pitchFamily="2" charset="-78"/>
              </a:rPr>
              <a:t>نوبت دهی به صورت </a:t>
            </a:r>
            <a:r>
              <a:rPr lang="fa-IR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حضوری و آنلاین  </a:t>
            </a:r>
            <a:r>
              <a:rPr lang="fa-IR" sz="2000" b="1" dirty="0">
                <a:cs typeface="B Nazanin" panose="00000400000000000000" pitchFamily="2" charset="-78"/>
              </a:rPr>
              <a:t>همه روزه از ساعت 7 صبح تا 22:00 </a:t>
            </a:r>
          </a:p>
          <a:p>
            <a:pPr algn="just" rtl="1"/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069403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D86C0B4-C67D-41C0-A221-266DA4986B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44109" y="220717"/>
            <a:ext cx="6952593" cy="835573"/>
          </a:xfrm>
        </p:spPr>
        <p:txBody>
          <a:bodyPr/>
          <a:lstStyle/>
          <a:p>
            <a:pPr algn="just" rtl="1"/>
            <a:r>
              <a:rPr lang="fa-IR" sz="2800" dirty="0">
                <a:solidFill>
                  <a:srgbClr val="FF0000"/>
                </a:solidFill>
                <a:cs typeface="B Nazanin" panose="00000400000000000000" pitchFamily="2" charset="-78"/>
              </a:rPr>
              <a:t>     </a:t>
            </a:r>
            <a:r>
              <a:rPr lang="fa-IR" sz="2800" b="1" dirty="0">
                <a:solidFill>
                  <a:srgbClr val="FF0000"/>
                </a:solidFill>
                <a:cs typeface="B Nazanin" panose="00000400000000000000" pitchFamily="2" charset="-78"/>
              </a:rPr>
              <a:t>بیمارستان مادر و کودک غدیر( سطح دو و سطح سه ) </a:t>
            </a:r>
            <a:endParaRPr lang="en-US" sz="2800" b="1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586A0ED-B4B9-43C6-B298-2A519FEA7B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2151" y="1324304"/>
            <a:ext cx="8844457" cy="3697304"/>
          </a:xfrm>
        </p:spPr>
        <p:txBody>
          <a:bodyPr/>
          <a:lstStyle/>
          <a:p>
            <a:pPr algn="just" rtl="1"/>
            <a:r>
              <a:rPr lang="fa-IR" b="1" dirty="0"/>
              <a:t>آدرس : شیراز،بالاتراز دروازه قرآن،شهرک گلشن، بیمارستان فوق تخصصی مادروکودک</a:t>
            </a:r>
          </a:p>
          <a:p>
            <a:pPr algn="just" rtl="1"/>
            <a:r>
              <a:rPr lang="fa-IR" b="1" dirty="0"/>
              <a:t> </a:t>
            </a:r>
          </a:p>
          <a:p>
            <a:pPr algn="just" rtl="1"/>
            <a:r>
              <a:rPr lang="fa-IR" b="1" dirty="0"/>
              <a:t>تلفن :     20-32279701-071    داخلی 2276</a:t>
            </a:r>
          </a:p>
          <a:p>
            <a:pPr algn="just" rtl="1"/>
            <a:r>
              <a:rPr lang="fa-IR" b="1" dirty="0"/>
              <a:t>تلفن  بخش ناباروری :   </a:t>
            </a:r>
            <a:r>
              <a:rPr lang="fa-IR" b="1" dirty="0">
                <a:solidFill>
                  <a:srgbClr val="FF0000"/>
                </a:solidFill>
              </a:rPr>
              <a:t>09309793575</a:t>
            </a:r>
          </a:p>
          <a:p>
            <a:pPr algn="just" rtl="1"/>
            <a:r>
              <a:rPr lang="fa-IR" b="1" dirty="0"/>
              <a:t>مراجعه حضوری روزانه </a:t>
            </a:r>
            <a:r>
              <a:rPr lang="fa-IR" dirty="0">
                <a:solidFill>
                  <a:srgbClr val="FF0000"/>
                </a:solidFill>
              </a:rPr>
              <a:t>از شنبه تا پنج شنبه </a:t>
            </a:r>
            <a:r>
              <a:rPr lang="fa-IR" b="1" dirty="0"/>
              <a:t>از ساعت 8 صبح تا 13</a:t>
            </a:r>
            <a:r>
              <a:rPr lang="fa-IR" dirty="0"/>
              <a:t>:00</a:t>
            </a:r>
          </a:p>
          <a:p>
            <a:pPr algn="just" rtl="1"/>
            <a:r>
              <a:rPr lang="fa-IR" b="1" dirty="0"/>
              <a:t>تاریخ ویزیت یک هفته بعد از مراجعه حضوری می باشد </a:t>
            </a:r>
            <a:r>
              <a:rPr lang="fa-IR" dirty="0"/>
              <a:t>.</a:t>
            </a:r>
          </a:p>
          <a:p>
            <a:pPr algn="just" rtl="1"/>
            <a:r>
              <a:rPr lang="fa-IR" dirty="0"/>
              <a:t> </a:t>
            </a:r>
            <a:r>
              <a:rPr lang="fa-IR" b="1" dirty="0"/>
              <a:t>آدرس سایت بیمارستان مادر و کودک  </a:t>
            </a:r>
            <a:r>
              <a:rPr lang="fa-IR" dirty="0"/>
              <a:t>: </a:t>
            </a:r>
            <a:r>
              <a:rPr lang="en-US" dirty="0">
                <a:solidFill>
                  <a:srgbClr val="FF0000"/>
                </a:solidFill>
              </a:rPr>
              <a:t>www.shirazmch.ir</a:t>
            </a:r>
          </a:p>
          <a:p>
            <a:pPr algn="just" rtl="1"/>
            <a:r>
              <a:rPr lang="fa-IR" b="1" dirty="0"/>
              <a:t>ثبت نوبت منوط به پرداخت اینترنتی و داشتن رسید پرداخت موفق می باشد</a:t>
            </a:r>
            <a:r>
              <a:rPr lang="fa-IR" dirty="0"/>
              <a:t>. </a:t>
            </a:r>
          </a:p>
          <a:p>
            <a:pPr algn="just" rtl="1"/>
            <a:endParaRPr lang="fa-IR" dirty="0"/>
          </a:p>
          <a:p>
            <a:pPr algn="just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70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8DC3F67-441B-43A4-83EF-AC4B86EA0D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81047" y="173421"/>
            <a:ext cx="7126015" cy="740979"/>
          </a:xfrm>
        </p:spPr>
        <p:txBody>
          <a:bodyPr/>
          <a:lstStyle/>
          <a:p>
            <a:pPr algn="just" rtl="1"/>
            <a:r>
              <a:rPr lang="fa-IR" sz="2800" b="1" dirty="0">
                <a:solidFill>
                  <a:srgbClr val="FF0000"/>
                </a:solidFill>
                <a:cs typeface="B Nazanin" panose="00000400000000000000" pitchFamily="2" charset="-78"/>
              </a:rPr>
              <a:t>مرکز درمان ناباروری (دکتررستمی ) سطح دو و سطح سه </a:t>
            </a:r>
            <a:endParaRPr lang="en-US" sz="2800" b="1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6DB2743-02D1-467A-879E-1C5B68A1C5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793" y="1261241"/>
            <a:ext cx="8923283" cy="4713890"/>
          </a:xfrm>
        </p:spPr>
        <p:txBody>
          <a:bodyPr>
            <a:normAutofit/>
          </a:bodyPr>
          <a:lstStyle/>
          <a:p>
            <a:pPr algn="just" rtl="1"/>
            <a:r>
              <a:rPr lang="fa-IR" sz="2000" dirty="0"/>
              <a:t> </a:t>
            </a:r>
            <a:r>
              <a:rPr lang="fa-IR" sz="2000" b="1" dirty="0">
                <a:cs typeface="B Nazanin" panose="00000400000000000000" pitchFamily="2" charset="-78"/>
              </a:rPr>
              <a:t>آدرس : شیراز، بلوار مطهری شمالی ( زرگری )  ، بن بست 3                              </a:t>
            </a:r>
          </a:p>
          <a:p>
            <a:pPr algn="just" rtl="1"/>
            <a:r>
              <a:rPr lang="fa-IR" sz="2000" b="1" dirty="0">
                <a:cs typeface="B Nazanin" panose="00000400000000000000" pitchFamily="2" charset="-78"/>
              </a:rPr>
              <a:t>تلفن :      </a:t>
            </a:r>
            <a:r>
              <a:rPr lang="fa-IR" sz="2400" b="1" dirty="0">
                <a:solidFill>
                  <a:srgbClr val="FF0000"/>
                </a:solidFill>
                <a:cs typeface="B Nazanin" panose="00000400000000000000" pitchFamily="2" charset="-78"/>
              </a:rPr>
              <a:t>36275511-071</a:t>
            </a:r>
            <a:r>
              <a:rPr lang="fa-IR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 </a:t>
            </a:r>
            <a:r>
              <a:rPr lang="fa-IR" sz="2000" b="1" dirty="0">
                <a:cs typeface="B Nazanin" panose="00000400000000000000" pitchFamily="2" charset="-78"/>
              </a:rPr>
              <a:t>                                                                                                                                                                                                           </a:t>
            </a:r>
          </a:p>
          <a:p>
            <a:pPr algn="just" rtl="1"/>
            <a:r>
              <a:rPr lang="fa-IR" sz="2000" b="1" dirty="0">
                <a:cs typeface="B Nazanin" panose="00000400000000000000" pitchFamily="2" charset="-78"/>
              </a:rPr>
              <a:t>آدرس مطب دکترسیروس رستمی : شیراز، بلوار مطهری شمالی ، نبش کوچه 18، ساختمان مدیکال ، طبقه چهارم </a:t>
            </a:r>
          </a:p>
          <a:p>
            <a:pPr algn="just" rtl="1"/>
            <a:r>
              <a:rPr lang="fa-IR" sz="2000" b="1" dirty="0">
                <a:cs typeface="B Nazanin" panose="00000400000000000000" pitchFamily="2" charset="-78"/>
              </a:rPr>
              <a:t>تلفن </a:t>
            </a:r>
            <a:r>
              <a:rPr lang="fa-IR" sz="2400" b="1" dirty="0">
                <a:cs typeface="B Nazanin" panose="00000400000000000000" pitchFamily="2" charset="-78"/>
              </a:rPr>
              <a:t>:       </a:t>
            </a:r>
            <a:r>
              <a:rPr lang="fa-IR" sz="2400" b="1" dirty="0">
                <a:solidFill>
                  <a:srgbClr val="FF0000"/>
                </a:solidFill>
                <a:cs typeface="B Nazanin" panose="00000400000000000000" pitchFamily="2" charset="-78"/>
              </a:rPr>
              <a:t>36270840  – 071  /   36270834  - 071</a:t>
            </a:r>
            <a:r>
              <a:rPr lang="fa-IR" sz="2000" b="1" dirty="0">
                <a:cs typeface="B Nazanin" panose="00000400000000000000" pitchFamily="2" charset="-78"/>
              </a:rPr>
              <a:t> </a:t>
            </a:r>
          </a:p>
          <a:p>
            <a:pPr algn="just" rtl="1"/>
            <a:r>
              <a:rPr lang="fa-IR" sz="2000" b="1" dirty="0">
                <a:cs typeface="B Nazanin" panose="00000400000000000000" pitchFamily="2" charset="-78"/>
              </a:rPr>
              <a:t> </a:t>
            </a:r>
          </a:p>
          <a:p>
            <a:pPr algn="just" rtl="1"/>
            <a:r>
              <a:rPr lang="fa-IR" sz="2000" b="1" dirty="0">
                <a:cs typeface="B Nazanin" panose="00000400000000000000" pitchFamily="2" charset="-78"/>
              </a:rPr>
              <a:t>زمان فعالیت مرکز : روزهای </a:t>
            </a:r>
            <a:r>
              <a:rPr lang="fa-IR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شنبه تا پنج شنبه </a:t>
            </a:r>
            <a:r>
              <a:rPr lang="fa-IR" sz="2000" b="1" dirty="0">
                <a:cs typeface="B Nazanin" panose="00000400000000000000" pitchFamily="2" charset="-78"/>
              </a:rPr>
              <a:t>ازساعت         08:00  تا   20:00 می باشد. </a:t>
            </a:r>
          </a:p>
          <a:p>
            <a:pPr algn="just" rtl="1"/>
            <a:endParaRPr lang="fa-IR" sz="2000" b="1" dirty="0">
              <a:cs typeface="B Nazanin" panose="00000400000000000000" pitchFamily="2" charset="-78"/>
            </a:endParaRPr>
          </a:p>
          <a:p>
            <a:pPr algn="just" rtl="1"/>
            <a:r>
              <a:rPr lang="fa-IR" sz="2000" b="1" dirty="0">
                <a:cs typeface="B Nazanin" panose="00000400000000000000" pitchFamily="2" charset="-78"/>
              </a:rPr>
              <a:t>نوبت دهی در مطب  دکتر سیروس رستمی هرروز به صورت حضوری ، تلفنی و آنلاین انجام می گردد .</a:t>
            </a:r>
          </a:p>
          <a:p>
            <a:pPr algn="just" rtl="1"/>
            <a:r>
              <a:rPr lang="fa-IR" sz="2000" b="1" dirty="0">
                <a:cs typeface="B Nazanin" panose="00000400000000000000" pitchFamily="2" charset="-78"/>
              </a:rPr>
              <a:t>ساعت کار مطب : شنبه تا چهارشنبه          از ساعت  14:00 –  20:00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8655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5DF3C05-8379-44A9-BDD7-3F9454CC02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268014"/>
            <a:ext cx="7384685" cy="614855"/>
          </a:xfrm>
        </p:spPr>
        <p:txBody>
          <a:bodyPr/>
          <a:lstStyle/>
          <a:p>
            <a:pPr algn="just" rtl="1"/>
            <a:r>
              <a:rPr lang="fa-IR" sz="2800" b="1" dirty="0">
                <a:solidFill>
                  <a:srgbClr val="FF0000"/>
                </a:solidFill>
                <a:cs typeface="B Nazanin" panose="00000400000000000000" pitchFamily="2" charset="-78"/>
              </a:rPr>
              <a:t>مرکز درمان ناباروری بیمارستان دنا ( سطح دو و سطح سه ) </a:t>
            </a:r>
            <a:endParaRPr lang="en-US" sz="2800" b="1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73FCC1A-9A89-4F9C-BF29-AD94743BDA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2966" y="1166648"/>
            <a:ext cx="9065171" cy="5076497"/>
          </a:xfrm>
        </p:spPr>
        <p:txBody>
          <a:bodyPr>
            <a:normAutofit lnSpcReduction="10000"/>
          </a:bodyPr>
          <a:lstStyle/>
          <a:p>
            <a:pPr algn="just" rtl="1"/>
            <a:r>
              <a:rPr lang="fa-IR" sz="2000" b="1" dirty="0">
                <a:cs typeface="B Nazanin" panose="00000400000000000000" pitchFamily="2" charset="-78"/>
              </a:rPr>
              <a:t>مرکز تحت نظر  آقای </a:t>
            </a:r>
            <a:r>
              <a:rPr lang="fa-IR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دکتر محمد ابراهیم پارسانژاد </a:t>
            </a:r>
            <a:r>
              <a:rPr lang="fa-IR" sz="2000" b="1" dirty="0">
                <a:cs typeface="B Nazanin" panose="00000400000000000000" pitchFamily="2" charset="-78"/>
              </a:rPr>
              <a:t>فلوشیپ نازایی و متخصص زنان و زایمان می باشد .</a:t>
            </a:r>
          </a:p>
          <a:p>
            <a:pPr algn="just" rtl="1"/>
            <a:endParaRPr lang="fa-IR" sz="2000" b="1" dirty="0">
              <a:cs typeface="B Nazanin" panose="00000400000000000000" pitchFamily="2" charset="-78"/>
            </a:endParaRPr>
          </a:p>
          <a:p>
            <a:pPr algn="just" rtl="1"/>
            <a:r>
              <a:rPr lang="fa-IR" sz="2000" b="1" dirty="0">
                <a:cs typeface="B Nazanin" panose="00000400000000000000" pitchFamily="2" charset="-78"/>
              </a:rPr>
              <a:t>ساعت کاری از   </a:t>
            </a:r>
            <a:r>
              <a:rPr lang="fa-IR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09:30  - 16 عصر </a:t>
            </a:r>
            <a:r>
              <a:rPr lang="fa-IR" sz="2000" b="1" dirty="0">
                <a:cs typeface="B Nazanin" panose="00000400000000000000" pitchFamily="2" charset="-78"/>
              </a:rPr>
              <a:t>می باشد .</a:t>
            </a:r>
          </a:p>
          <a:p>
            <a:pPr algn="just" rtl="1"/>
            <a:endParaRPr lang="fa-IR" sz="2000" b="1" dirty="0">
              <a:cs typeface="B Nazanin" panose="00000400000000000000" pitchFamily="2" charset="-78"/>
            </a:endParaRPr>
          </a:p>
          <a:p>
            <a:pPr algn="just" rtl="1"/>
            <a:r>
              <a:rPr lang="fa-IR" sz="2000" b="1" dirty="0">
                <a:cs typeface="B Nazanin" panose="00000400000000000000" pitchFamily="2" charset="-78"/>
              </a:rPr>
              <a:t> زوجین در </a:t>
            </a:r>
            <a:r>
              <a:rPr lang="fa-IR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مطب </a:t>
            </a:r>
            <a:r>
              <a:rPr lang="fa-IR" sz="2000" b="1" dirty="0">
                <a:cs typeface="B Nazanin" panose="00000400000000000000" pitchFamily="2" charset="-78"/>
              </a:rPr>
              <a:t>ویزیت شده و جهت دریافت  خدمات  با  </a:t>
            </a:r>
            <a:r>
              <a:rPr lang="fa-IR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برگه معرفی </a:t>
            </a:r>
            <a:r>
              <a:rPr lang="fa-IR" sz="2000" b="1" dirty="0">
                <a:cs typeface="B Nazanin" panose="00000400000000000000" pitchFamily="2" charset="-78"/>
              </a:rPr>
              <a:t>به بیمارستان  معرفی می شوند .</a:t>
            </a:r>
          </a:p>
          <a:p>
            <a:pPr algn="just" rtl="1"/>
            <a:r>
              <a:rPr lang="fa-IR" sz="2000" b="1" dirty="0">
                <a:cs typeface="B Nazanin" panose="00000400000000000000" pitchFamily="2" charset="-78"/>
              </a:rPr>
              <a:t>جهت انجام خدمات پزشکان اساتید با هماهنگی سر پرستار به بخش مراجعه می کنند .</a:t>
            </a:r>
          </a:p>
          <a:p>
            <a:pPr algn="just" rtl="1"/>
            <a:endParaRPr lang="fa-IR" sz="2000" b="1" dirty="0">
              <a:cs typeface="B Nazanin" panose="00000400000000000000" pitchFamily="2" charset="-78"/>
            </a:endParaRPr>
          </a:p>
          <a:p>
            <a:pPr algn="just" rtl="1"/>
            <a:r>
              <a:rPr lang="fa-IR" sz="2000" b="1" dirty="0">
                <a:cs typeface="B Nazanin" panose="00000400000000000000" pitchFamily="2" charset="-78"/>
              </a:rPr>
              <a:t>روز های کاری مرکز :  از شنبه تا پنجشنبه </a:t>
            </a:r>
          </a:p>
          <a:p>
            <a:pPr algn="just" rtl="1"/>
            <a:endParaRPr lang="fa-IR" sz="2000" b="1" dirty="0">
              <a:cs typeface="B Nazanin" panose="00000400000000000000" pitchFamily="2" charset="-78"/>
            </a:endParaRPr>
          </a:p>
          <a:p>
            <a:pPr algn="just" rtl="1"/>
            <a:r>
              <a:rPr lang="fa-IR" sz="2000" b="1" dirty="0">
                <a:cs typeface="B Nazanin" panose="00000400000000000000" pitchFamily="2" charset="-78"/>
              </a:rPr>
              <a:t>    آدرس بیمارستان دنا :  بلوار زرگری – چهار راه ستارخان – کوی دنا </a:t>
            </a:r>
          </a:p>
          <a:p>
            <a:pPr algn="just" rtl="1"/>
            <a:r>
              <a:rPr lang="fa-IR" sz="2000" b="1" dirty="0">
                <a:cs typeface="B Nazanin" panose="00000400000000000000" pitchFamily="2" charset="-78"/>
              </a:rPr>
              <a:t> </a:t>
            </a:r>
          </a:p>
          <a:p>
            <a:pPr algn="just" rtl="1"/>
            <a:r>
              <a:rPr lang="fa-IR" sz="2000" b="1" dirty="0">
                <a:cs typeface="B Nazanin" panose="00000400000000000000" pitchFamily="2" charset="-78"/>
              </a:rPr>
              <a:t>    تلفن مرکز :    </a:t>
            </a:r>
            <a:r>
              <a:rPr lang="fa-IR" sz="2800" b="1" dirty="0">
                <a:solidFill>
                  <a:srgbClr val="FF0000"/>
                </a:solidFill>
                <a:cs typeface="B Nazanin" panose="00000400000000000000" pitchFamily="2" charset="-78"/>
              </a:rPr>
              <a:t>07136490403 ****07136490411 </a:t>
            </a:r>
            <a:endParaRPr lang="en-US" sz="2800" b="1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078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004ACDA-82CA-4AA8-8272-DED59ADC7C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6" y="346841"/>
            <a:ext cx="7447748" cy="646387"/>
          </a:xfrm>
        </p:spPr>
        <p:txBody>
          <a:bodyPr/>
          <a:lstStyle/>
          <a:p>
            <a:pPr algn="just" rtl="1"/>
            <a:r>
              <a:rPr lang="fa-IR" sz="2800" b="1" dirty="0">
                <a:solidFill>
                  <a:srgbClr val="FF0000"/>
                </a:solidFill>
                <a:cs typeface="B Nazanin" panose="00000400000000000000" pitchFamily="2" charset="-78"/>
              </a:rPr>
              <a:t>مرکز درمان ناباروری شکیبا (سطح دو  و سطح سه )  </a:t>
            </a:r>
            <a:endParaRPr lang="en-US" sz="2800" b="1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66794BF-1E95-42AE-B0FD-C0E0690F1E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0978" y="1308538"/>
            <a:ext cx="8655270" cy="4871545"/>
          </a:xfrm>
        </p:spPr>
        <p:txBody>
          <a:bodyPr>
            <a:normAutofit lnSpcReduction="10000"/>
          </a:bodyPr>
          <a:lstStyle/>
          <a:p>
            <a:pPr algn="just" rtl="1"/>
            <a:r>
              <a:rPr lang="fa-IR" dirty="0"/>
              <a:t>آدرس : شیراز /شهرک صدرا / بیمارستان خیریه، آموزشی،پژوهشی ، تخصصی و فوق</a:t>
            </a:r>
          </a:p>
          <a:p>
            <a:pPr algn="just" rtl="1"/>
            <a:r>
              <a:rPr lang="fa-IR" dirty="0"/>
              <a:t> تخصصی </a:t>
            </a:r>
            <a:r>
              <a:rPr lang="fa-IR" b="1" dirty="0">
                <a:solidFill>
                  <a:srgbClr val="FF0000"/>
                </a:solidFill>
              </a:rPr>
              <a:t>پیوند اعضا ابوعلی سینا </a:t>
            </a:r>
          </a:p>
          <a:p>
            <a:pPr algn="just" rtl="1"/>
            <a:endParaRPr lang="fa-IR" b="1" dirty="0">
              <a:solidFill>
                <a:srgbClr val="FF0000"/>
              </a:solidFill>
            </a:endParaRPr>
          </a:p>
          <a:p>
            <a:pPr algn="just" rtl="1"/>
            <a:r>
              <a:rPr lang="fa-IR" dirty="0"/>
              <a:t>طرف قرارداد : همه بیمه های پایه  و بانک و نفت </a:t>
            </a:r>
          </a:p>
          <a:p>
            <a:pPr algn="just" rtl="1"/>
            <a:r>
              <a:rPr lang="fa-IR" dirty="0"/>
              <a:t>طرف قرارداد با بیمه تکمیلی : البرز / آتیه سازان /ایران / دانا/ پاسارگاد / سامان غیر انفرادی / سینا / دی/ رازی </a:t>
            </a:r>
          </a:p>
          <a:p>
            <a:pPr algn="just" rtl="1"/>
            <a:r>
              <a:rPr lang="fa-IR" dirty="0"/>
              <a:t>برای خدمات ناباروری به شرط </a:t>
            </a:r>
            <a:r>
              <a:rPr lang="fa-IR" b="1" dirty="0">
                <a:solidFill>
                  <a:srgbClr val="FF0000"/>
                </a:solidFill>
              </a:rPr>
              <a:t>نشاندار شدن</a:t>
            </a:r>
            <a:r>
              <a:rPr lang="fa-IR" b="1" dirty="0"/>
              <a:t> </a:t>
            </a:r>
            <a:r>
              <a:rPr lang="fa-IR" dirty="0"/>
              <a:t>با بیمه سلامت / تامین اجتماعی و نیروی مسلح  طرف قرارداد هستند.</a:t>
            </a:r>
          </a:p>
          <a:p>
            <a:pPr algn="just" rtl="1"/>
            <a:r>
              <a:rPr lang="fa-IR" dirty="0"/>
              <a:t>روز های کاری از شنبه تا پنجشنبه     ساعت 08:00 تا 14:00</a:t>
            </a:r>
          </a:p>
          <a:p>
            <a:pPr algn="just" rtl="1"/>
            <a:endParaRPr lang="fa-IR" dirty="0"/>
          </a:p>
          <a:p>
            <a:pPr algn="just" rtl="1"/>
            <a:r>
              <a:rPr lang="fa-IR" dirty="0"/>
              <a:t>تلفن تماس :   </a:t>
            </a:r>
            <a:r>
              <a:rPr lang="fa-IR" sz="2400" dirty="0">
                <a:solidFill>
                  <a:srgbClr val="FF0000"/>
                </a:solidFill>
              </a:rPr>
              <a:t>07133444000</a:t>
            </a:r>
            <a:endParaRPr lang="en-US" sz="2400" dirty="0">
              <a:solidFill>
                <a:srgbClr val="FF0000"/>
              </a:solidFill>
            </a:endParaRPr>
          </a:p>
          <a:p>
            <a:pPr algn="just" rtl="1"/>
            <a:r>
              <a:rPr lang="fa-IR" dirty="0"/>
              <a:t>شماره وات ساپ </a:t>
            </a:r>
            <a:r>
              <a:rPr lang="fa-IR" sz="2400" dirty="0"/>
              <a:t>: </a:t>
            </a:r>
            <a:r>
              <a:rPr lang="fa-IR" sz="2400" dirty="0">
                <a:solidFill>
                  <a:srgbClr val="FF0000"/>
                </a:solidFill>
              </a:rPr>
              <a:t>09008000538</a:t>
            </a:r>
            <a:r>
              <a:rPr lang="fa-IR" sz="2400" dirty="0"/>
              <a:t> </a:t>
            </a:r>
          </a:p>
          <a:p>
            <a:pPr algn="just" rtl="1"/>
            <a:r>
              <a:rPr lang="fa-IR" dirty="0"/>
              <a:t>آدرس سایت </a:t>
            </a:r>
            <a:r>
              <a:rPr lang="fa-IR" sz="2400" dirty="0"/>
              <a:t>: </a:t>
            </a:r>
            <a:r>
              <a:rPr lang="en-US" sz="2400" dirty="0"/>
              <a:t>Shakibaivf.com /Shakibaivf.ir   </a:t>
            </a:r>
          </a:p>
        </p:txBody>
      </p:sp>
    </p:spTree>
    <p:extLst>
      <p:ext uri="{BB962C8B-B14F-4D97-AF65-F5344CB8AC3E}">
        <p14:creationId xmlns:p14="http://schemas.microsoft.com/office/powerpoint/2010/main" val="877958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86E56F0-76AA-4C33-9EF4-E3F751E8F0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7560" y="1403130"/>
            <a:ext cx="9049406" cy="2238703"/>
          </a:xfrm>
        </p:spPr>
        <p:txBody>
          <a:bodyPr/>
          <a:lstStyle/>
          <a:p>
            <a:pPr algn="just" rtl="1"/>
            <a:r>
              <a:rPr lang="fa-IR" sz="2800" dirty="0">
                <a:solidFill>
                  <a:schemeClr val="tx1"/>
                </a:solidFill>
                <a:cs typeface="B Nazanin" panose="00000400000000000000" pitchFamily="2" charset="-78"/>
              </a:rPr>
              <a:t>در مرکز شکیبا اهدا تخمک </a:t>
            </a:r>
            <a:r>
              <a:rPr lang="fa-IR" sz="2800" b="1" dirty="0">
                <a:solidFill>
                  <a:srgbClr val="FF0000"/>
                </a:solidFill>
                <a:cs typeface="B Nazanin" panose="00000400000000000000" pitchFamily="2" charset="-78"/>
              </a:rPr>
              <a:t>بدون واسطه و با طرفیت خود بیمارستان </a:t>
            </a:r>
            <a:r>
              <a:rPr lang="fa-IR" sz="2800" dirty="0">
                <a:solidFill>
                  <a:schemeClr val="tx1"/>
                </a:solidFill>
                <a:cs typeface="B Nazanin" panose="00000400000000000000" pitchFamily="2" charset="-78"/>
              </a:rPr>
              <a:t>انجام </a:t>
            </a:r>
            <a:br>
              <a:rPr lang="fa-IR" sz="2800" dirty="0">
                <a:solidFill>
                  <a:schemeClr val="tx1"/>
                </a:solidFill>
                <a:cs typeface="B Nazanin" panose="00000400000000000000" pitchFamily="2" charset="-78"/>
              </a:rPr>
            </a:br>
            <a:r>
              <a:rPr lang="fa-IR" sz="2800" dirty="0">
                <a:solidFill>
                  <a:schemeClr val="tx1"/>
                </a:solidFill>
                <a:cs typeface="B Nazanin" panose="00000400000000000000" pitchFamily="2" charset="-78"/>
              </a:rPr>
              <a:t>می شود</a:t>
            </a:r>
            <a:r>
              <a:rPr lang="fa-IR" sz="2400" dirty="0">
                <a:solidFill>
                  <a:schemeClr val="tx1"/>
                </a:solidFill>
                <a:cs typeface="B Nazanin" panose="00000400000000000000" pitchFamily="2" charset="-78"/>
              </a:rPr>
              <a:t>. </a:t>
            </a:r>
            <a:endParaRPr lang="en-US" sz="24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27690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38F52DC-BD29-49B6-83FB-555AB953EA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8730" y="614855"/>
            <a:ext cx="9191297" cy="4532877"/>
          </a:xfrm>
        </p:spPr>
        <p:txBody>
          <a:bodyPr/>
          <a:lstStyle/>
          <a:p>
            <a:pPr algn="just" rtl="1"/>
            <a:r>
              <a:rPr lang="fa-IR" sz="2800" b="1" dirty="0">
                <a:solidFill>
                  <a:srgbClr val="FF0000"/>
                </a:solidFill>
                <a:cs typeface="B Nazanin" panose="00000400000000000000" pitchFamily="2" charset="-78"/>
              </a:rPr>
              <a:t>       اساتید ارائه دهنده خدمات درمان ناباروری (دارای فلوشیپ ناباروری )</a:t>
            </a:r>
          </a:p>
          <a:p>
            <a:pPr algn="just" rtl="1"/>
            <a:endParaRPr lang="fa-IR" dirty="0"/>
          </a:p>
          <a:p>
            <a:pPr algn="just" rtl="1"/>
            <a:r>
              <a:rPr lang="fa-IR" b="1" dirty="0">
                <a:solidFill>
                  <a:srgbClr val="FF0000"/>
                </a:solidFill>
              </a:rPr>
              <a:t>آ</a:t>
            </a:r>
            <a:r>
              <a:rPr lang="fa-IR" b="1" dirty="0">
                <a:solidFill>
                  <a:srgbClr val="FF0000"/>
                </a:solidFill>
                <a:cs typeface="B Nazanin" panose="00000400000000000000" pitchFamily="2" charset="-78"/>
              </a:rPr>
              <a:t>قایان :</a:t>
            </a:r>
            <a:r>
              <a:rPr lang="fa-IR" dirty="0">
                <a:solidFill>
                  <a:srgbClr val="FF0000"/>
                </a:solidFill>
                <a:cs typeface="B Nazanin" panose="00000400000000000000" pitchFamily="2" charset="-78"/>
              </a:rPr>
              <a:t> </a:t>
            </a:r>
          </a:p>
          <a:p>
            <a:pPr algn="just" rtl="1"/>
            <a:r>
              <a:rPr lang="fa-IR" dirty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fa-IR" b="1" dirty="0">
                <a:solidFill>
                  <a:schemeClr val="tx1"/>
                </a:solidFill>
                <a:cs typeface="B Nazanin" panose="00000400000000000000" pitchFamily="2" charset="-78"/>
              </a:rPr>
              <a:t>دکتر  سیروس  البرزی / آقای دکتر محمد ابراهیم پارسانژاد / دکتر مهدی دیانت پور (متخصص ژنتیک پزشکی )</a:t>
            </a:r>
          </a:p>
          <a:p>
            <a:pPr algn="just" rtl="1"/>
            <a:endParaRPr lang="fa-IR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/>
            <a:r>
              <a:rPr lang="fa-IR" b="1" dirty="0">
                <a:solidFill>
                  <a:srgbClr val="FF0000"/>
                </a:solidFill>
                <a:cs typeface="B Nazanin" panose="00000400000000000000" pitchFamily="2" charset="-78"/>
              </a:rPr>
              <a:t>خانم ها :</a:t>
            </a:r>
            <a:r>
              <a:rPr lang="fa-IR" dirty="0">
                <a:solidFill>
                  <a:srgbClr val="FF0000"/>
                </a:solidFill>
                <a:cs typeface="B Nazanin" panose="00000400000000000000" pitchFamily="2" charset="-78"/>
              </a:rPr>
              <a:t> </a:t>
            </a:r>
          </a:p>
          <a:p>
            <a:pPr algn="just" rtl="1"/>
            <a:r>
              <a:rPr lang="fa-IR" b="1" dirty="0">
                <a:solidFill>
                  <a:schemeClr val="tx1"/>
                </a:solidFill>
                <a:cs typeface="B Nazanin" panose="00000400000000000000" pitchFamily="2" charset="-78"/>
              </a:rPr>
              <a:t>دکتر زهرا شمالی / پگاه کرامتی / صدیقه عمویی / حاجی باقری / امامی / افسون  زارعی / سارا داوودی / زهره چیت</a:t>
            </a:r>
          </a:p>
          <a:p>
            <a:pPr algn="just" rtl="1"/>
            <a:r>
              <a:rPr lang="fa-IR" b="1" dirty="0">
                <a:solidFill>
                  <a:schemeClr val="tx1"/>
                </a:solidFill>
                <a:cs typeface="B Nazanin" panose="00000400000000000000" pitchFamily="2" charset="-78"/>
              </a:rPr>
              <a:t> ساز / بهیه نام آور حقیقی / فاطمه حقیقی / نجمه زارع /عالمتاج صمصامی / ژاله ذوالقدری  / فاطمه السادات نجیب  و...</a:t>
            </a:r>
            <a:endParaRPr lang="en-US" b="1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779668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751DF7-6A1E-47B7-8CE7-B14E4D454E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30566" y="258936"/>
            <a:ext cx="2932386" cy="765824"/>
          </a:xfrm>
        </p:spPr>
        <p:txBody>
          <a:bodyPr/>
          <a:lstStyle/>
          <a:p>
            <a:r>
              <a:rPr lang="fa-IR" sz="3600" b="1" dirty="0">
                <a:solidFill>
                  <a:srgbClr val="FF0000"/>
                </a:solidFill>
                <a:cs typeface="B Nazanin" panose="00000400000000000000" pitchFamily="2" charset="-78"/>
              </a:rPr>
              <a:t>طرح رویش امید </a:t>
            </a:r>
            <a:endParaRPr lang="en-US" sz="3600" b="1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945BEEC-46E2-4460-B60B-33DCEB7624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7104" y="1261241"/>
            <a:ext cx="9017876" cy="4918841"/>
          </a:xfrm>
        </p:spPr>
        <p:txBody>
          <a:bodyPr>
            <a:normAutofit/>
          </a:bodyPr>
          <a:lstStyle/>
          <a:p>
            <a:pPr algn="just" rtl="1"/>
            <a:r>
              <a:rPr lang="fa-IR" b="1" dirty="0">
                <a:solidFill>
                  <a:schemeClr val="tx1"/>
                </a:solidFill>
              </a:rPr>
              <a:t>موسسه خدمات درمانی بسیجیان سرپرستی فارس وابسته به بنیادتعاون بسیج از سال 1395 در حوزه جوانی جمعیت شروع به فعالیت کرد</a:t>
            </a:r>
            <a:r>
              <a:rPr lang="fa-IR" dirty="0"/>
              <a:t>.</a:t>
            </a:r>
          </a:p>
          <a:p>
            <a:pPr algn="just" rtl="1"/>
            <a:endParaRPr lang="fa-IR" dirty="0"/>
          </a:p>
          <a:p>
            <a:pPr algn="just" rtl="1"/>
            <a:r>
              <a:rPr lang="fa-IR" b="1" dirty="0">
                <a:solidFill>
                  <a:schemeClr val="tx1"/>
                </a:solidFill>
              </a:rPr>
              <a:t>از سال 1395 تا 1400 هزینه درمان و ایاب و ذهاب و اسکان 400زوج نابارور را  در یزد پرداخت نمود (اعزام زوجین به یزد )</a:t>
            </a:r>
            <a:r>
              <a:rPr lang="fa-IR" dirty="0"/>
              <a:t>.</a:t>
            </a:r>
          </a:p>
          <a:p>
            <a:pPr algn="just" rtl="1"/>
            <a:endParaRPr lang="fa-IR" dirty="0"/>
          </a:p>
          <a:p>
            <a:pPr algn="just" rtl="1"/>
            <a:r>
              <a:rPr lang="fa-IR" b="1" dirty="0">
                <a:solidFill>
                  <a:schemeClr val="tx1"/>
                </a:solidFill>
              </a:rPr>
              <a:t>از سال 1400تا 1403</a:t>
            </a:r>
            <a:r>
              <a:rPr lang="fa-IR" dirty="0"/>
              <a:t> </a:t>
            </a:r>
            <a:r>
              <a:rPr lang="fa-IR" b="1" dirty="0">
                <a:solidFill>
                  <a:schemeClr val="tx1"/>
                </a:solidFill>
              </a:rPr>
              <a:t>با</a:t>
            </a:r>
            <a:r>
              <a:rPr lang="fa-IR" dirty="0"/>
              <a:t> </a:t>
            </a:r>
            <a:r>
              <a:rPr lang="fa-IR" b="1" dirty="0">
                <a:solidFill>
                  <a:schemeClr val="tx1"/>
                </a:solidFill>
              </a:rPr>
              <a:t>بیمه تکمیلی هزینه کامل درمان 3100 زوج به ارزش 360 میلیارد تومان راپرداخت نمود</a:t>
            </a:r>
            <a:r>
              <a:rPr lang="fa-IR" dirty="0"/>
              <a:t>.</a:t>
            </a:r>
          </a:p>
          <a:p>
            <a:pPr algn="just" rtl="1"/>
            <a:r>
              <a:rPr lang="fa-IR" b="1" dirty="0">
                <a:solidFill>
                  <a:schemeClr val="tx1"/>
                </a:solidFill>
              </a:rPr>
              <a:t>سایت ثبت نام طرح رویش </a:t>
            </a:r>
            <a:r>
              <a:rPr lang="fa-IR" dirty="0"/>
              <a:t>: </a:t>
            </a:r>
            <a:r>
              <a:rPr lang="en-US" b="1" dirty="0">
                <a:solidFill>
                  <a:srgbClr val="FF0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WWW.rooyeshomid.ir</a:t>
            </a:r>
            <a:r>
              <a:rPr lang="en-US" b="1" dirty="0">
                <a:solidFill>
                  <a:srgbClr val="FF0000"/>
                </a:solidFill>
              </a:rPr>
              <a:t>  </a:t>
            </a:r>
            <a:r>
              <a:rPr lang="fa-IR" b="1" dirty="0">
                <a:solidFill>
                  <a:srgbClr val="FF0000"/>
                </a:solidFill>
              </a:rPr>
              <a:t>    </a:t>
            </a:r>
          </a:p>
          <a:p>
            <a:pPr algn="just" rtl="1"/>
            <a:r>
              <a:rPr lang="fa-IR" b="1" dirty="0">
                <a:solidFill>
                  <a:schemeClr val="tx1"/>
                </a:solidFill>
              </a:rPr>
              <a:t>نیاز به مراجعه حضوری نیست .</a:t>
            </a:r>
          </a:p>
          <a:p>
            <a:pPr algn="just" rtl="1"/>
            <a:r>
              <a:rPr lang="fa-IR" b="1" dirty="0">
                <a:solidFill>
                  <a:schemeClr val="tx1"/>
                </a:solidFill>
              </a:rPr>
              <a:t>آدرس سازمان : سفیر شمالی /کوچه 18 نبش کوچه  18/2 درمانگاه پارس طبقه 3</a:t>
            </a:r>
          </a:p>
          <a:p>
            <a:pPr algn="just" rtl="1"/>
            <a:r>
              <a:rPr lang="fa-IR" b="1" dirty="0">
                <a:solidFill>
                  <a:schemeClr val="tx1"/>
                </a:solidFill>
              </a:rPr>
              <a:t>شماره تماس </a:t>
            </a:r>
            <a:r>
              <a:rPr lang="fa-IR" b="1" dirty="0">
                <a:solidFill>
                  <a:srgbClr val="FF0000"/>
                </a:solidFill>
              </a:rPr>
              <a:t>: </a:t>
            </a:r>
            <a:r>
              <a:rPr lang="fa-IR" dirty="0">
                <a:solidFill>
                  <a:srgbClr val="FF0000"/>
                </a:solidFill>
              </a:rPr>
              <a:t>07138393414</a:t>
            </a:r>
            <a:r>
              <a:rPr lang="fa-IR" b="1" dirty="0">
                <a:solidFill>
                  <a:srgbClr val="FF0000"/>
                </a:solidFill>
              </a:rPr>
              <a:t>    </a:t>
            </a:r>
            <a:r>
              <a:rPr lang="fa-IR" dirty="0">
                <a:solidFill>
                  <a:srgbClr val="FF0000"/>
                </a:solidFill>
              </a:rPr>
              <a:t>/  07138211914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584042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463</TotalTime>
  <Words>1480</Words>
  <Application>Microsoft Office PowerPoint</Application>
  <PresentationFormat>Widescreen</PresentationFormat>
  <Paragraphs>200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B Nazanin</vt:lpstr>
      <vt:lpstr>Calibri</vt:lpstr>
      <vt:lpstr>Tahoma</vt:lpstr>
      <vt:lpstr>Trebuchet MS</vt:lpstr>
      <vt:lpstr>Wingdings 3</vt:lpstr>
      <vt:lpstr>Facet</vt:lpstr>
      <vt:lpstr>مراکز درمان ناباروری </vt:lpstr>
      <vt:lpstr>مرکز درمان ناباروری ثمر (سطح دو و سطح سه )</vt:lpstr>
      <vt:lpstr>     بیمارستان مادر و کودک غدیر( سطح دو و سطح سه ) </vt:lpstr>
      <vt:lpstr>مرکز درمان ناباروری (دکتررستمی ) سطح دو و سطح سه </vt:lpstr>
      <vt:lpstr>مرکز درمان ناباروری بیمارستان دنا ( سطح دو و سطح سه ) </vt:lpstr>
      <vt:lpstr>مرکز درمان ناباروری شکیبا (سطح دو  و سطح سه )  </vt:lpstr>
      <vt:lpstr>در مرکز شکیبا اهدا تخمک بدون واسطه و با طرفیت خود بیمارستان انجام  می شود. </vt:lpstr>
      <vt:lpstr>PowerPoint Presentation</vt:lpstr>
      <vt:lpstr>طرح رویش امید </vt:lpstr>
      <vt:lpstr>PowerPoint Presentation</vt:lpstr>
      <vt:lpstr>PowerPoint Presentation</vt:lpstr>
      <vt:lpstr>روش های کمک باروری = ART</vt:lpstr>
      <vt:lpstr>درمان های ناباروری  قابل ارائه در سه سطح </vt:lpstr>
      <vt:lpstr>IUI = Intra Uterine Insemination</vt:lpstr>
      <vt:lpstr>IVF = In Vitro Fertilization</vt:lpstr>
      <vt:lpstr>Puncture = Oocyte Pick –Up=OPu</vt:lpstr>
      <vt:lpstr>عمل پانکچر در افراد مجرد </vt:lpstr>
      <vt:lpstr>عوارض درمان های ناباروری</vt:lpstr>
      <vt:lpstr>هزینه های درمان ناباروری (تومان 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مراکز درمان ناباروری</dc:title>
  <dc:creator>rph</dc:creator>
  <cp:lastModifiedBy>فريده روستا</cp:lastModifiedBy>
  <cp:revision>84</cp:revision>
  <dcterms:created xsi:type="dcterms:W3CDTF">2025-09-06T03:45:33Z</dcterms:created>
  <dcterms:modified xsi:type="dcterms:W3CDTF">2025-12-03T10:08:00Z</dcterms:modified>
</cp:coreProperties>
</file>